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1" r:id="rId4"/>
    <p:sldId id="260" r:id="rId5"/>
    <p:sldId id="264" r:id="rId6"/>
    <p:sldId id="263" r:id="rId7"/>
    <p:sldId id="265" r:id="rId8"/>
    <p:sldId id="266" r:id="rId9"/>
    <p:sldId id="267" r:id="rId10"/>
    <p:sldId id="269" r:id="rId11"/>
    <p:sldId id="270" r:id="rId12"/>
    <p:sldId id="268" r:id="rId13"/>
    <p:sldId id="272" r:id="rId14"/>
    <p:sldId id="271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3" r:id="rId23"/>
    <p:sldId id="281" r:id="rId24"/>
    <p:sldId id="277" r:id="rId25"/>
    <p:sldId id="287" r:id="rId26"/>
    <p:sldId id="288" r:id="rId27"/>
    <p:sldId id="290" r:id="rId28"/>
    <p:sldId id="289" r:id="rId29"/>
    <p:sldId id="291" r:id="rId30"/>
    <p:sldId id="258" r:id="rId31"/>
    <p:sldId id="292" r:id="rId32"/>
    <p:sldId id="293" r:id="rId33"/>
    <p:sldId id="262" r:id="rId34"/>
    <p:sldId id="296" r:id="rId35"/>
    <p:sldId id="297" r:id="rId36"/>
    <p:sldId id="294" r:id="rId37"/>
    <p:sldId id="295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047" autoAdjust="0"/>
  </p:normalViewPr>
  <p:slideViewPr>
    <p:cSldViewPr snapToGrid="0">
      <p:cViewPr varScale="1">
        <p:scale>
          <a:sx n="81" d="100"/>
          <a:sy n="81" d="100"/>
        </p:scale>
        <p:origin x="492" y="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46B0B-71BE-4058-BB74-3FE0FE137212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7FCB4-1581-452A-9B37-FE85EC2929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7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这次分享的整个结构是先以之前分享过的 </a:t>
            </a:r>
            <a:r>
              <a:rPr lang="en-US" altLang="zh-CN" dirty="0" err="1"/>
              <a:t>seqtoseq</a:t>
            </a:r>
            <a:r>
              <a:rPr lang="en-US" altLang="zh-CN" dirty="0"/>
              <a:t> </a:t>
            </a:r>
            <a:r>
              <a:rPr lang="zh-CN" altLang="en-US" dirty="0"/>
              <a:t>模型为例子介绍下引入</a:t>
            </a:r>
            <a:r>
              <a:rPr lang="en-US" altLang="zh-CN" dirty="0"/>
              <a:t>attention</a:t>
            </a:r>
            <a:r>
              <a:rPr lang="zh-CN" altLang="en-US" dirty="0"/>
              <a:t>机制的目的，然后粗略的了解下我们这篇论文里面的</a:t>
            </a:r>
            <a:r>
              <a:rPr lang="en-US" altLang="zh-CN" dirty="0"/>
              <a:t>Transformer</a:t>
            </a:r>
            <a:r>
              <a:rPr lang="zh-CN" altLang="en-US" dirty="0"/>
              <a:t>模型，第二部分就详细讲下模型内部的结构。第三部分是讲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是怎么一起工作的。最后讲下作者用模型做翻译的效果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3481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Encoder</a:t>
            </a:r>
            <a:r>
              <a:rPr lang="zh-CN" altLang="en-US" dirty="0"/>
              <a:t> 内部有一个</a:t>
            </a:r>
            <a:r>
              <a:rPr lang="en-US" altLang="zh-CN" dirty="0"/>
              <a:t>self-attention</a:t>
            </a:r>
            <a:r>
              <a:rPr lang="zh-CN" altLang="en-US" dirty="0"/>
              <a:t>模块和一个简单的前馈网络，我们后面主要就是讲这个</a:t>
            </a:r>
            <a:r>
              <a:rPr lang="en-US" altLang="zh-CN" dirty="0"/>
              <a:t>self-attention </a:t>
            </a:r>
            <a:r>
              <a:rPr lang="zh-CN" altLang="en-US" dirty="0"/>
              <a:t>模块。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556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一个句子里所有单词并行输入，经过</a:t>
            </a:r>
            <a:r>
              <a:rPr lang="en-US" altLang="zh-CN" dirty="0"/>
              <a:t>self attention </a:t>
            </a:r>
            <a:r>
              <a:rPr lang="zh-CN" altLang="en-US" dirty="0"/>
              <a:t>模块得到</a:t>
            </a:r>
            <a:r>
              <a:rPr lang="en-US" altLang="zh-CN" dirty="0"/>
              <a:t> </a:t>
            </a:r>
            <a:r>
              <a:rPr lang="zh-CN" altLang="en-US" dirty="0"/>
              <a:t>这些</a:t>
            </a:r>
            <a:r>
              <a:rPr lang="en-US" altLang="zh-CN" dirty="0"/>
              <a:t>attention z,</a:t>
            </a:r>
            <a:r>
              <a:rPr lang="zh-CN" altLang="en-US" dirty="0"/>
              <a:t>然后将这些</a:t>
            </a:r>
            <a:r>
              <a:rPr lang="en-US" altLang="zh-CN" dirty="0"/>
              <a:t> z </a:t>
            </a:r>
            <a:r>
              <a:rPr lang="zh-CN" altLang="en-US" dirty="0"/>
              <a:t>并行的输入前馈网络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92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经过前馈网络得到的输出再传给下一层的 </a:t>
            </a:r>
            <a:r>
              <a:rPr lang="en-US" altLang="zh-CN" dirty="0"/>
              <a:t>encoder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05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我们再来看</a:t>
            </a:r>
            <a:r>
              <a:rPr lang="en-US" altLang="zh-CN" dirty="0"/>
              <a:t>decoder</a:t>
            </a:r>
            <a:r>
              <a:rPr lang="zh-CN" altLang="en-US" dirty="0"/>
              <a:t>模块，</a:t>
            </a:r>
            <a:r>
              <a:rPr lang="en-US" altLang="zh-CN" dirty="0"/>
              <a:t>Decoder</a:t>
            </a:r>
            <a:r>
              <a:rPr lang="zh-CN" altLang="en-US" dirty="0"/>
              <a:t>除了有</a:t>
            </a:r>
            <a:r>
              <a:rPr lang="en-US" altLang="zh-CN" dirty="0"/>
              <a:t>self-attention</a:t>
            </a:r>
            <a:r>
              <a:rPr lang="zh-CN" altLang="en-US" dirty="0"/>
              <a:t>模块和前馈网络，多加了一个</a:t>
            </a:r>
            <a:r>
              <a:rPr lang="en-US" altLang="zh-CN" dirty="0"/>
              <a:t>encoder-decoder attention</a:t>
            </a:r>
            <a:r>
              <a:rPr lang="zh-CN" altLang="en-US" dirty="0"/>
              <a:t>，但其实这里面的结构是和</a:t>
            </a:r>
            <a:r>
              <a:rPr lang="en-US" altLang="zh-CN" dirty="0"/>
              <a:t>self-attention </a:t>
            </a:r>
            <a:r>
              <a:rPr lang="zh-CN" altLang="en-US" dirty="0"/>
              <a:t>的结构是一样的，只是输入有一部分是</a:t>
            </a:r>
            <a:r>
              <a:rPr lang="en-US" altLang="zh-CN" dirty="0"/>
              <a:t>Encoder</a:t>
            </a:r>
            <a:r>
              <a:rPr lang="zh-CN" altLang="en-US" dirty="0"/>
              <a:t>传过来的所以名字是这个</a:t>
            </a:r>
            <a:r>
              <a:rPr lang="en-US" altLang="zh-CN" dirty="0"/>
              <a:t>encoder-decoder attention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35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下面我们来具体看下这个</a:t>
            </a:r>
            <a:r>
              <a:rPr lang="en-US" altLang="zh-CN" dirty="0"/>
              <a:t>self-attention </a:t>
            </a:r>
            <a:r>
              <a:rPr lang="zh-CN" altLang="en-US" dirty="0"/>
              <a:t>模块，</a:t>
            </a:r>
            <a:r>
              <a:rPr lang="en-US" altLang="zh-CN" dirty="0"/>
              <a:t>self-attention</a:t>
            </a:r>
            <a:r>
              <a:rPr lang="zh-CN" altLang="en-US" dirty="0"/>
              <a:t>机制并不是作者的原创，这个概念之前就有了，先举个例子来帮助大家理解</a:t>
            </a:r>
            <a:r>
              <a:rPr lang="en-US" altLang="zh-CN" dirty="0"/>
              <a:t>Self-attention </a:t>
            </a:r>
            <a:r>
              <a:rPr lang="zh-CN" altLang="en-US" dirty="0"/>
              <a:t>主要是用来干嘛的，这里有句句子。。。让计算机理解这句句子，需要让计算机搞清楚里面的 </a:t>
            </a:r>
            <a:r>
              <a:rPr lang="en-US" altLang="zh-CN" dirty="0"/>
              <a:t>it </a:t>
            </a:r>
            <a:r>
              <a:rPr lang="zh-CN" altLang="en-US" dirty="0"/>
              <a:t>是指代那个单词，是</a:t>
            </a:r>
            <a:r>
              <a:rPr lang="en-US" altLang="zh-CN" dirty="0"/>
              <a:t>street</a:t>
            </a:r>
            <a:r>
              <a:rPr lang="zh-CN" altLang="en-US" dirty="0"/>
              <a:t>还是</a:t>
            </a:r>
            <a:r>
              <a:rPr lang="en-US" altLang="zh-CN" dirty="0"/>
              <a:t>animal</a:t>
            </a:r>
            <a:r>
              <a:rPr lang="zh-CN" altLang="en-US" dirty="0"/>
              <a:t>？也就是给输入的句子中每个单词之间一个相关性程度的判定。之前说的</a:t>
            </a:r>
            <a:r>
              <a:rPr lang="en-US" altLang="zh-CN" dirty="0"/>
              <a:t>attention</a:t>
            </a:r>
            <a:r>
              <a:rPr lang="zh-CN" altLang="en-US" dirty="0"/>
              <a:t>是输入与输出之间的</a:t>
            </a:r>
            <a:r>
              <a:rPr lang="en-US" altLang="zh-CN" dirty="0"/>
              <a:t>attention</a:t>
            </a:r>
            <a:r>
              <a:rPr lang="zh-CN" altLang="en-US" dirty="0"/>
              <a:t>，而</a:t>
            </a:r>
            <a:r>
              <a:rPr lang="en-US" altLang="zh-CN" dirty="0"/>
              <a:t>self-attention</a:t>
            </a:r>
            <a:r>
              <a:rPr lang="zh-CN" altLang="en-US" dirty="0"/>
              <a:t>是句子内部之间的</a:t>
            </a:r>
            <a:r>
              <a:rPr lang="en-US" altLang="zh-CN" dirty="0"/>
              <a:t>attention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183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我们来看这篇论文里面是如何设计这种</a:t>
            </a:r>
            <a:r>
              <a:rPr lang="en-US" altLang="zh-CN" dirty="0"/>
              <a:t>self-attention</a:t>
            </a:r>
            <a:r>
              <a:rPr lang="zh-CN" altLang="en-US" dirty="0"/>
              <a:t>机制的，作者将设计的模型称为</a:t>
            </a:r>
            <a:r>
              <a:rPr lang="en-US" altLang="zh-CN" dirty="0"/>
              <a:t>Scaled Dot-Product Attention</a:t>
            </a:r>
            <a:r>
              <a:rPr lang="zh-CN" altLang="en-US" dirty="0"/>
              <a:t>。论文里面直接提出了三个从输入的句子中提取的矩阵</a:t>
            </a:r>
            <a:r>
              <a:rPr lang="en-US" altLang="zh-CN" dirty="0"/>
              <a:t>Q,K,V</a:t>
            </a:r>
            <a:r>
              <a:rPr lang="zh-CN" altLang="en-US" dirty="0"/>
              <a:t>。把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做内积，然后除一个根号</a:t>
            </a:r>
            <a:r>
              <a:rPr lang="en-US" altLang="zh-CN" dirty="0"/>
              <a:t>dk</a:t>
            </a:r>
            <a:r>
              <a:rPr lang="zh-CN" altLang="en-US" dirty="0"/>
              <a:t>做</a:t>
            </a:r>
            <a:r>
              <a:rPr lang="en-US" altLang="zh-CN" dirty="0"/>
              <a:t>scale</a:t>
            </a:r>
            <a:r>
              <a:rPr lang="zh-CN" altLang="en-US" dirty="0"/>
              <a:t>，然后如果是</a:t>
            </a:r>
            <a:r>
              <a:rPr lang="en-US" altLang="zh-CN" dirty="0"/>
              <a:t>decoder</a:t>
            </a:r>
            <a:r>
              <a:rPr lang="zh-CN" altLang="en-US" dirty="0"/>
              <a:t>还要做一个</a:t>
            </a:r>
            <a:r>
              <a:rPr lang="en-US" altLang="zh-CN" dirty="0"/>
              <a:t>mask</a:t>
            </a:r>
            <a:r>
              <a:rPr lang="zh-CN" altLang="en-US" dirty="0"/>
              <a:t>，最后用</a:t>
            </a:r>
            <a:r>
              <a:rPr lang="en-US" altLang="zh-CN" dirty="0"/>
              <a:t>SoftMax</a:t>
            </a:r>
            <a:r>
              <a:rPr lang="zh-CN" altLang="en-US" dirty="0"/>
              <a:t>处理过后 和矩阵</a:t>
            </a:r>
            <a:r>
              <a:rPr lang="en-US" altLang="zh-CN" dirty="0"/>
              <a:t>V</a:t>
            </a:r>
            <a:r>
              <a:rPr lang="zh-CN" altLang="en-US" dirty="0"/>
              <a:t>做内积。大家如果之前看了这篇论文，看到这几个矩阵的时候一般都会一脸懵逼，我们还是从具体例子中来体会下这几个矩阵是啥意思。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47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在机器翻译的例子中，我们将词汇利用</a:t>
            </a:r>
            <a:r>
              <a:rPr lang="en-US" altLang="zh-CN" dirty="0"/>
              <a:t>word embedding </a:t>
            </a:r>
            <a:r>
              <a:rPr lang="zh-CN" altLang="en-US" dirty="0"/>
              <a:t>技术转换成向量，得到这里的</a:t>
            </a:r>
            <a:r>
              <a:rPr lang="en-US" altLang="zh-CN" dirty="0"/>
              <a:t>x1,x2</a:t>
            </a:r>
            <a:r>
              <a:rPr lang="zh-CN" altLang="en-US" dirty="0"/>
              <a:t>向量作为模型的输入，论文里面的标准模型用的是</a:t>
            </a:r>
            <a:r>
              <a:rPr lang="en-US" altLang="zh-CN" dirty="0"/>
              <a:t>512</a:t>
            </a:r>
            <a:r>
              <a:rPr lang="zh-CN" altLang="en-US" dirty="0"/>
              <a:t>维，然后利用每个 </a:t>
            </a:r>
            <a:r>
              <a:rPr lang="en-US" altLang="zh-CN" dirty="0"/>
              <a:t>xi </a:t>
            </a:r>
            <a:r>
              <a:rPr lang="zh-CN" altLang="en-US" dirty="0"/>
              <a:t>构建出三种向量：</a:t>
            </a:r>
            <a:r>
              <a:rPr lang="en-US" altLang="zh-CN" dirty="0"/>
              <a:t>Query</a:t>
            </a:r>
            <a:r>
              <a:rPr lang="zh-CN" altLang="en-US" dirty="0"/>
              <a:t>，</a:t>
            </a:r>
            <a:r>
              <a:rPr lang="en-US" altLang="zh-CN" dirty="0"/>
              <a:t>Key </a:t>
            </a:r>
            <a:r>
              <a:rPr lang="zh-CN" altLang="en-US" dirty="0"/>
              <a:t>，</a:t>
            </a:r>
            <a:r>
              <a:rPr lang="en-US" altLang="zh-CN" dirty="0"/>
              <a:t>Value</a:t>
            </a:r>
            <a:r>
              <a:rPr lang="zh-CN" altLang="en-US" dirty="0"/>
              <a:t>，对应</a:t>
            </a:r>
            <a:r>
              <a:rPr lang="en-US" altLang="zh-CN" dirty="0"/>
              <a:t>Q,K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，构建方法是用</a:t>
            </a:r>
            <a:r>
              <a:rPr lang="en-US" altLang="zh-CN" dirty="0"/>
              <a:t>xi</a:t>
            </a:r>
            <a:r>
              <a:rPr lang="zh-CN" altLang="en-US" dirty="0"/>
              <a:t>对这里的 </a:t>
            </a:r>
            <a:r>
              <a:rPr lang="en-US" altLang="zh-CN" dirty="0" err="1"/>
              <a:t>Wq</a:t>
            </a:r>
            <a:r>
              <a:rPr lang="en-US" altLang="zh-CN" dirty="0"/>
              <a:t> , </a:t>
            </a:r>
            <a:r>
              <a:rPr lang="en-US" altLang="zh-CN" dirty="0" err="1"/>
              <a:t>Wk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Wv</a:t>
            </a:r>
            <a:r>
              <a:rPr lang="zh-CN" altLang="en-US" dirty="0"/>
              <a:t>三个矩阵做内积，这里矩阵里面的数值也是作为参数学出来的。得到的三种向量他们的维度是可以和输入的</a:t>
            </a:r>
            <a:r>
              <a:rPr lang="en-US" altLang="zh-CN" dirty="0"/>
              <a:t>xi</a:t>
            </a:r>
            <a:r>
              <a:rPr lang="zh-CN" altLang="en-US" dirty="0"/>
              <a:t>不一样的</a:t>
            </a:r>
            <a:r>
              <a:rPr lang="en-US" altLang="zh-CN" dirty="0"/>
              <a:t>,</a:t>
            </a:r>
            <a:r>
              <a:rPr lang="zh-CN" altLang="en-US" dirty="0"/>
              <a:t>论文里面用的是</a:t>
            </a:r>
            <a:r>
              <a:rPr lang="en-US" altLang="zh-CN" dirty="0"/>
              <a:t>64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09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然后就是做</a:t>
            </a:r>
            <a:r>
              <a:rPr lang="en-US" altLang="zh-CN" dirty="0"/>
              <a:t>attention</a:t>
            </a:r>
            <a:r>
              <a:rPr lang="zh-CN" altLang="en-US" dirty="0"/>
              <a:t>的评分，将每个</a:t>
            </a:r>
            <a:r>
              <a:rPr lang="en-US" altLang="zh-CN" dirty="0"/>
              <a:t>q</a:t>
            </a:r>
            <a:r>
              <a:rPr lang="zh-CN" altLang="en-US" dirty="0"/>
              <a:t>向量分别与其他所有</a:t>
            </a:r>
            <a:r>
              <a:rPr lang="en-US" altLang="zh-CN" dirty="0"/>
              <a:t>k</a:t>
            </a:r>
            <a:r>
              <a:rPr lang="zh-CN" altLang="en-US" dirty="0"/>
              <a:t>向量做内积，得到所有有向量在这个</a:t>
            </a:r>
            <a:r>
              <a:rPr lang="en-US" altLang="zh-CN" dirty="0"/>
              <a:t>qi</a:t>
            </a:r>
            <a:r>
              <a:rPr lang="zh-CN" altLang="en-US" dirty="0"/>
              <a:t>位置上所占的比重。也就是我们要的</a:t>
            </a:r>
            <a:r>
              <a:rPr lang="en-US" altLang="zh-CN" dirty="0"/>
              <a:t>score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984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做一个缩放是为了在训练过程中的梯度能够更加稳定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dk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就是这里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q,k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向量的维度，在论文中也就是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做个归一化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210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得到的</a:t>
            </a:r>
            <a:r>
              <a:rPr lang="en-US" altLang="zh-CN" dirty="0"/>
              <a:t>score</a:t>
            </a:r>
            <a:r>
              <a:rPr lang="zh-CN" altLang="en-US" dirty="0"/>
              <a:t>就代表了每个向量在当前位置所占的权值，接下来就是把这些 </a:t>
            </a:r>
            <a:r>
              <a:rPr lang="en-US" altLang="zh-CN" dirty="0"/>
              <a:t>score </a:t>
            </a:r>
            <a:r>
              <a:rPr lang="zh-CN" altLang="en-US" dirty="0"/>
              <a:t>去乘对应单词的</a:t>
            </a:r>
            <a:r>
              <a:rPr lang="en-US" altLang="zh-CN" dirty="0"/>
              <a:t>value</a:t>
            </a:r>
            <a:r>
              <a:rPr lang="zh-CN" altLang="en-US" dirty="0"/>
              <a:t>，最后再总的加起来得到这里的 </a:t>
            </a:r>
            <a:r>
              <a:rPr lang="en-US" altLang="zh-CN" dirty="0"/>
              <a:t>z1</a:t>
            </a:r>
            <a:r>
              <a:rPr lang="zh-CN" altLang="en-US" dirty="0"/>
              <a:t>也就是我们要的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552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我们先来回顾下之前分享的基于</a:t>
            </a:r>
            <a:r>
              <a:rPr lang="en-US" altLang="zh-CN" sz="1200" dirty="0"/>
              <a:t>RNN</a:t>
            </a:r>
            <a:r>
              <a:rPr lang="zh-CN" altLang="en-US" sz="1200" dirty="0"/>
              <a:t>的 </a:t>
            </a:r>
            <a:r>
              <a:rPr lang="en-US" altLang="zh-CN" sz="1200" dirty="0" err="1"/>
              <a:t>SeqtoSeq</a:t>
            </a:r>
            <a:r>
              <a:rPr lang="en-US" altLang="zh-CN" sz="1200" dirty="0"/>
              <a:t> </a:t>
            </a:r>
            <a:r>
              <a:rPr lang="zh-CN" altLang="en-US" sz="1200" dirty="0"/>
              <a:t>模型，之前分享的模型中有两个模块，</a:t>
            </a:r>
            <a:r>
              <a:rPr lang="en-US" altLang="zh-CN" sz="1200" dirty="0"/>
              <a:t>encoder</a:t>
            </a:r>
            <a:r>
              <a:rPr lang="zh-CN" altLang="en-US" sz="1200" dirty="0"/>
              <a:t>和</a:t>
            </a:r>
            <a:r>
              <a:rPr lang="en-US" altLang="zh-CN" sz="1200" dirty="0"/>
              <a:t>decoder</a:t>
            </a:r>
            <a:r>
              <a:rPr lang="zh-CN" altLang="en-US" sz="1200" dirty="0"/>
              <a:t>，里面都是由</a:t>
            </a:r>
            <a:r>
              <a:rPr lang="en-US" altLang="zh-CN" sz="1200" dirty="0"/>
              <a:t>RNN</a:t>
            </a:r>
            <a:r>
              <a:rPr lang="zh-CN" altLang="en-US" sz="1200" dirty="0"/>
              <a:t>构成，从这个动画中可以看出</a:t>
            </a:r>
            <a:r>
              <a:rPr lang="en-US" altLang="zh-CN" sz="1200" dirty="0"/>
              <a:t>encoder</a:t>
            </a:r>
            <a:r>
              <a:rPr lang="zh-CN" altLang="en-US" sz="1200" dirty="0"/>
              <a:t>将一句要翻译的句子的每个词向量依次输入，每个词向量都会产生一个</a:t>
            </a:r>
            <a:r>
              <a:rPr lang="en-US" altLang="zh-CN" sz="1200" dirty="0"/>
              <a:t>hidden state</a:t>
            </a:r>
            <a:r>
              <a:rPr lang="zh-CN" altLang="en-US" sz="1200" dirty="0"/>
              <a:t>，</a:t>
            </a:r>
            <a:r>
              <a:rPr lang="en-US" altLang="zh-CN" sz="1200" dirty="0"/>
              <a:t>hidden state</a:t>
            </a:r>
            <a:r>
              <a:rPr lang="zh-CN" altLang="en-US" sz="1200" dirty="0"/>
              <a:t>又和下一个词一起作为下一个</a:t>
            </a:r>
            <a:r>
              <a:rPr lang="en-US" altLang="zh-CN" sz="1200" dirty="0"/>
              <a:t>RNN</a:t>
            </a:r>
            <a:r>
              <a:rPr lang="zh-CN" altLang="en-US" sz="1200" dirty="0"/>
              <a:t>的输入，产生一个新的</a:t>
            </a:r>
            <a:r>
              <a:rPr lang="en-US" altLang="zh-CN" sz="1200" dirty="0"/>
              <a:t>hidden state</a:t>
            </a:r>
            <a:r>
              <a:rPr lang="zh-CN" altLang="en-US" sz="1200" dirty="0"/>
              <a:t>。这样最终的到的</a:t>
            </a:r>
            <a:r>
              <a:rPr lang="en-US" altLang="zh-CN" sz="1200" dirty="0"/>
              <a:t>hidden state</a:t>
            </a:r>
            <a:r>
              <a:rPr lang="zh-CN" altLang="en-US" sz="1200" dirty="0"/>
              <a:t>就蕴含了整个句子的所有信息，然后把他输入给</a:t>
            </a:r>
            <a:r>
              <a:rPr lang="en-US" altLang="zh-CN" sz="1200" dirty="0"/>
              <a:t>decoder</a:t>
            </a:r>
            <a:r>
              <a:rPr lang="zh-CN" altLang="en-US" sz="1200" dirty="0"/>
              <a:t>，</a:t>
            </a:r>
            <a:r>
              <a:rPr lang="en-US" altLang="zh-CN" sz="1200" dirty="0"/>
              <a:t>decoder </a:t>
            </a:r>
            <a:r>
              <a:rPr lang="zh-CN" altLang="en-US" sz="1200" dirty="0"/>
              <a:t>将</a:t>
            </a:r>
            <a:r>
              <a:rPr lang="en-US" altLang="zh-CN" sz="1200" dirty="0"/>
              <a:t>hidden state </a:t>
            </a:r>
            <a:r>
              <a:rPr lang="zh-CN" altLang="en-US" sz="1200" dirty="0"/>
              <a:t>里面的内容解析，然后同样的以前一层的输出作为下一层的输入一个词一个词的输出，最后产生解码的句子。</a:t>
            </a:r>
            <a:br>
              <a:rPr lang="en-US" altLang="zh-CN" sz="1200" dirty="0"/>
            </a:br>
            <a:r>
              <a:rPr lang="en-US" altLang="zh-CN" sz="1200" dirty="0"/>
              <a:t>  </a:t>
            </a:r>
            <a:r>
              <a:rPr lang="zh-CN" altLang="en-US" sz="1200" dirty="0"/>
              <a:t>但是这样的模型有些缺点，比如在处理很长的句子的时候，最后一个</a:t>
            </a:r>
            <a:r>
              <a:rPr lang="en-US" altLang="zh-CN" sz="1200" dirty="0"/>
              <a:t>hidden state</a:t>
            </a:r>
            <a:r>
              <a:rPr lang="zh-CN" altLang="en-US" sz="1200" dirty="0"/>
              <a:t>会与句子末端的词汇关联比较大，而句子刚开始的词汇的信息就很少。虽然</a:t>
            </a:r>
            <a:r>
              <a:rPr lang="en-US" altLang="zh-CN" sz="1200" dirty="0"/>
              <a:t>LSTM</a:t>
            </a:r>
            <a:r>
              <a:rPr lang="zh-CN" altLang="en-US" sz="1200" dirty="0"/>
              <a:t>可以缓解这种问题，但是没办法完全解决</a:t>
            </a:r>
            <a:endParaRPr lang="en-US" altLang="zh-CN" sz="1200" dirty="0"/>
          </a:p>
          <a:p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09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我们在回来看之前的公式，这里的</a:t>
            </a:r>
            <a:r>
              <a:rPr lang="en-US" altLang="zh-CN" dirty="0"/>
              <a:t>Q,K,V</a:t>
            </a:r>
            <a:r>
              <a:rPr lang="zh-CN" altLang="en-US" dirty="0"/>
              <a:t>矩阵就是刚刚每个词向量对这里的</a:t>
            </a:r>
            <a:r>
              <a:rPr lang="en-US" altLang="zh-CN" dirty="0" err="1"/>
              <a:t>Wq,kv</a:t>
            </a:r>
            <a:r>
              <a:rPr lang="en-US" altLang="zh-CN" dirty="0"/>
              <a:t> </a:t>
            </a:r>
            <a:r>
              <a:rPr lang="zh-CN" altLang="en-US" dirty="0"/>
              <a:t>三个矩阵计算内积所生成的 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 ,  v</a:t>
            </a:r>
            <a:r>
              <a:rPr lang="zh-CN" altLang="en-US" dirty="0"/>
              <a:t>向量所组成的矩阵，这里的 </a:t>
            </a:r>
            <a:r>
              <a:rPr lang="en-US" altLang="zh-CN" dirty="0" err="1"/>
              <a:t>Wq</a:t>
            </a:r>
            <a:r>
              <a:rPr lang="en-US" altLang="zh-CN" dirty="0"/>
              <a:t> , </a:t>
            </a:r>
            <a:r>
              <a:rPr lang="en-US" altLang="zh-CN" dirty="0" err="1"/>
              <a:t>Wk</a:t>
            </a:r>
            <a:r>
              <a:rPr lang="en-US" altLang="zh-CN" dirty="0"/>
              <a:t>, Wv</a:t>
            </a:r>
            <a:r>
              <a:rPr lang="zh-CN" altLang="en-US" dirty="0"/>
              <a:t> 里面的数值都是学习出来的，其实就是一个线性回归的过程，</a:t>
            </a:r>
            <a:r>
              <a:rPr lang="en-US" altLang="zh-CN" dirty="0" err="1"/>
              <a:t>Wq</a:t>
            </a:r>
            <a:r>
              <a:rPr lang="en-US" altLang="zh-CN" dirty="0"/>
              <a:t> k v</a:t>
            </a:r>
            <a:r>
              <a:rPr lang="zh-CN" altLang="en-US" dirty="0"/>
              <a:t>的列数就是对应</a:t>
            </a:r>
            <a:r>
              <a:rPr lang="en-US" altLang="zh-CN" dirty="0" err="1"/>
              <a:t>q,k,v</a:t>
            </a:r>
            <a:r>
              <a:rPr lang="zh-CN" altLang="en-US" dirty="0"/>
              <a:t>向量的维数，这里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的行数就是单词的个数。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638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把刚刚得到的矩阵带入公式，就是这里的先将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做内积，就是我们刚刚将</a:t>
            </a:r>
            <a:r>
              <a:rPr lang="en-US" altLang="zh-CN" dirty="0"/>
              <a:t>q</a:t>
            </a:r>
            <a:r>
              <a:rPr lang="zh-CN" altLang="en-US" dirty="0"/>
              <a:t>向量和</a:t>
            </a:r>
            <a:r>
              <a:rPr lang="en-US" altLang="zh-CN" dirty="0"/>
              <a:t>v</a:t>
            </a:r>
            <a:r>
              <a:rPr lang="zh-CN" altLang="en-US" dirty="0"/>
              <a:t>向量做内积然后累加得到</a:t>
            </a:r>
            <a:r>
              <a:rPr lang="en-US" altLang="zh-CN" dirty="0"/>
              <a:t>score</a:t>
            </a:r>
            <a:r>
              <a:rPr lang="zh-CN" altLang="en-US" dirty="0"/>
              <a:t>的过程，然后去除根号</a:t>
            </a:r>
            <a:r>
              <a:rPr lang="en-US" altLang="zh-CN" dirty="0"/>
              <a:t>dk</a:t>
            </a:r>
            <a:r>
              <a:rPr lang="zh-CN" altLang="en-US" dirty="0"/>
              <a:t>做</a:t>
            </a:r>
            <a:r>
              <a:rPr lang="en-US" altLang="zh-CN" dirty="0"/>
              <a:t>scale</a:t>
            </a:r>
            <a:r>
              <a:rPr lang="zh-CN" altLang="en-US" dirty="0"/>
              <a:t>，这里的</a:t>
            </a:r>
            <a:r>
              <a:rPr lang="en-US" altLang="zh-CN" dirty="0"/>
              <a:t>mask</a:t>
            </a:r>
            <a:r>
              <a:rPr lang="zh-CN" altLang="en-US" dirty="0"/>
              <a:t>是在</a:t>
            </a:r>
            <a:r>
              <a:rPr lang="en-US" altLang="zh-CN" dirty="0"/>
              <a:t>decoder</a:t>
            </a:r>
            <a:r>
              <a:rPr lang="zh-CN" altLang="en-US" dirty="0"/>
              <a:t>里面做的我们后面再讲，再做</a:t>
            </a:r>
            <a:r>
              <a:rPr lang="en-US" altLang="zh-CN" dirty="0" err="1"/>
              <a:t>softmax</a:t>
            </a:r>
            <a:r>
              <a:rPr lang="zh-CN" altLang="en-US" dirty="0"/>
              <a:t>得到归一化后的</a:t>
            </a:r>
            <a:r>
              <a:rPr lang="en-US" altLang="zh-CN" dirty="0"/>
              <a:t>score</a:t>
            </a:r>
            <a:r>
              <a:rPr lang="zh-CN" altLang="en-US" dirty="0"/>
              <a:t>矩阵，再和</a:t>
            </a:r>
            <a:r>
              <a:rPr lang="en-US" altLang="zh-CN" dirty="0"/>
              <a:t>V</a:t>
            </a:r>
            <a:r>
              <a:rPr lang="zh-CN" altLang="en-US" dirty="0"/>
              <a:t>矩阵做内积得到我们要处理的</a:t>
            </a:r>
            <a:r>
              <a:rPr lang="en-US" altLang="zh-CN" dirty="0"/>
              <a:t>attention Z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D7FCB4-1581-452A-9B37-FE85EC29294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862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在实际的模型中，作者对刚刚的模型做了进一步的改进，作者称这个模型为</a:t>
            </a:r>
            <a:r>
              <a:rPr lang="en-US" altLang="zh-CN" dirty="0"/>
              <a:t>Multi-head attention</a:t>
            </a:r>
            <a:r>
              <a:rPr lang="zh-CN" altLang="en-US" dirty="0"/>
              <a:t>，整个模型主要就是将多个前面讲的</a:t>
            </a:r>
            <a:r>
              <a:rPr lang="en-US" altLang="zh-CN" dirty="0"/>
              <a:t>scaled dot-product attention </a:t>
            </a:r>
            <a:r>
              <a:rPr lang="zh-CN" altLang="en-US" dirty="0"/>
              <a:t>拼起来组成新的模型（每一个模型对应一个</a:t>
            </a:r>
            <a:r>
              <a:rPr lang="en-US" altLang="zh-CN" dirty="0"/>
              <a:t>head</a:t>
            </a:r>
            <a:r>
              <a:rPr lang="zh-CN" altLang="en-US" dirty="0"/>
              <a:t>，所以叫</a:t>
            </a:r>
            <a:r>
              <a:rPr lang="en-US" altLang="zh-CN" dirty="0"/>
              <a:t>Multi-Head </a:t>
            </a:r>
            <a:r>
              <a:rPr lang="zh-CN" altLang="en-US" dirty="0"/>
              <a:t>），我们还是用刚刚的那句句子来说明这样做的好处，这张图是两个 </a:t>
            </a:r>
            <a:r>
              <a:rPr lang="en-US" altLang="zh-CN" dirty="0"/>
              <a:t>head </a:t>
            </a:r>
            <a:r>
              <a:rPr lang="zh-CN" altLang="en-US" dirty="0"/>
              <a:t>得到的</a:t>
            </a:r>
            <a:r>
              <a:rPr lang="en-US" altLang="zh-CN" dirty="0"/>
              <a:t>attention</a:t>
            </a:r>
            <a:r>
              <a:rPr lang="zh-CN" altLang="en-US" dirty="0"/>
              <a:t>效果，可以看到 </a:t>
            </a:r>
            <a:r>
              <a:rPr lang="en-US" altLang="zh-CN" dirty="0"/>
              <a:t>it</a:t>
            </a:r>
            <a:r>
              <a:rPr lang="zh-CN" altLang="en-US" dirty="0"/>
              <a:t>在一个</a:t>
            </a:r>
            <a:r>
              <a:rPr lang="en-US" altLang="zh-CN" dirty="0"/>
              <a:t>head</a:t>
            </a:r>
            <a:r>
              <a:rPr lang="zh-CN" altLang="en-US" dirty="0"/>
              <a:t>中主要把</a:t>
            </a:r>
            <a:r>
              <a:rPr lang="en-US" altLang="zh-CN" dirty="0"/>
              <a:t>attention</a:t>
            </a:r>
            <a:r>
              <a:rPr lang="zh-CN" altLang="en-US" dirty="0"/>
              <a:t>集中在</a:t>
            </a:r>
            <a:r>
              <a:rPr lang="en-US" altLang="zh-CN" dirty="0"/>
              <a:t>animal</a:t>
            </a:r>
            <a:r>
              <a:rPr lang="zh-CN" altLang="en-US" dirty="0"/>
              <a:t>，而另一个集中在了 </a:t>
            </a:r>
            <a:r>
              <a:rPr lang="en-US" altLang="zh-CN" dirty="0"/>
              <a:t>tired </a:t>
            </a:r>
            <a:r>
              <a:rPr lang="zh-CN" altLang="en-US" dirty="0"/>
              <a:t>上，很明显这样的对语义的理解是有帮助的。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9802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下面我们还是来看下具体结构，和之前的讲的模型一样，我们将输入做线性运算生成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矩阵，也就是对应这里的</a:t>
            </a:r>
            <a:r>
              <a:rPr lang="en-US" altLang="zh-CN" dirty="0"/>
              <a:t>Linear</a:t>
            </a:r>
            <a:r>
              <a:rPr lang="zh-CN" altLang="en-US" dirty="0"/>
              <a:t>，不同的是我们这里会生成</a:t>
            </a:r>
            <a:r>
              <a:rPr lang="en-US" altLang="zh-CN" dirty="0"/>
              <a:t>8</a:t>
            </a:r>
            <a:r>
              <a:rPr lang="zh-CN" altLang="en-US" dirty="0"/>
              <a:t>组不同的</a:t>
            </a:r>
            <a:r>
              <a:rPr lang="en-US" altLang="zh-CN" dirty="0"/>
              <a:t>Q</a:t>
            </a:r>
            <a:r>
              <a:rPr lang="zh-CN" altLang="en-US" dirty="0"/>
              <a:t>，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，也就是论文里说的 </a:t>
            </a:r>
            <a:r>
              <a:rPr lang="en-US" altLang="zh-CN" dirty="0"/>
              <a:t>8 </a:t>
            </a:r>
            <a:r>
              <a:rPr lang="zh-CN" altLang="en-US" dirty="0"/>
              <a:t>个</a:t>
            </a:r>
            <a:r>
              <a:rPr lang="en-US" altLang="zh-CN" dirty="0"/>
              <a:t>head, </a:t>
            </a:r>
            <a:r>
              <a:rPr lang="zh-CN" altLang="en-US" dirty="0"/>
              <a:t>然后将</a:t>
            </a:r>
            <a:r>
              <a:rPr lang="en-US" altLang="zh-CN" dirty="0"/>
              <a:t>8</a:t>
            </a:r>
            <a:r>
              <a:rPr lang="zh-CN" altLang="en-US" dirty="0"/>
              <a:t>组不同的</a:t>
            </a:r>
            <a:r>
              <a:rPr lang="en-US" altLang="zh-CN" dirty="0"/>
              <a:t>QKV </a:t>
            </a:r>
            <a:r>
              <a:rPr lang="zh-CN" altLang="en-US" dirty="0"/>
              <a:t>用 这个公式生成</a:t>
            </a:r>
            <a:r>
              <a:rPr lang="en-US" altLang="zh-CN" dirty="0"/>
              <a:t> 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组</a:t>
            </a:r>
            <a:r>
              <a:rPr lang="en-US" altLang="zh-CN" dirty="0"/>
              <a:t>  attention z0</a:t>
            </a:r>
            <a:r>
              <a:rPr lang="zh-CN" altLang="en-US" dirty="0"/>
              <a:t>到</a:t>
            </a:r>
            <a:r>
              <a:rPr lang="en-US" altLang="zh-CN" dirty="0"/>
              <a:t>z7</a:t>
            </a:r>
            <a:r>
              <a:rPr lang="zh-CN" altLang="en-US" dirty="0"/>
              <a:t>，然后将</a:t>
            </a:r>
            <a:r>
              <a:rPr lang="en-US" altLang="zh-CN" dirty="0"/>
              <a:t>z0-z7</a:t>
            </a:r>
            <a:r>
              <a:rPr lang="zh-CN" altLang="en-US" dirty="0"/>
              <a:t>拼接起来和这里的</a:t>
            </a:r>
            <a:r>
              <a:rPr lang="en-US" altLang="zh-CN" dirty="0"/>
              <a:t>W0</a:t>
            </a:r>
            <a:r>
              <a:rPr lang="zh-CN" altLang="en-US" dirty="0"/>
              <a:t>做内积，得到最终的 </a:t>
            </a:r>
            <a:r>
              <a:rPr lang="en-US" altLang="zh-CN" dirty="0"/>
              <a:t>attention Z ,</a:t>
            </a:r>
            <a:r>
              <a:rPr lang="zh-CN" altLang="en-US" dirty="0"/>
              <a:t>用来输入到后面的前向网络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8519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这张图八个头的</a:t>
            </a:r>
            <a:r>
              <a:rPr lang="en-US" altLang="zh-CN" dirty="0"/>
              <a:t>attention</a:t>
            </a:r>
            <a:r>
              <a:rPr lang="zh-CN" altLang="en-US" dirty="0"/>
              <a:t>，要人为去分析为什么这些</a:t>
            </a:r>
            <a:r>
              <a:rPr lang="en-US" altLang="zh-CN" dirty="0"/>
              <a:t>attention</a:t>
            </a:r>
            <a:r>
              <a:rPr lang="zh-CN" altLang="en-US" dirty="0"/>
              <a:t>分布原因应该会很难的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739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我们再回过头来看下，作者放弃了</a:t>
            </a:r>
            <a:r>
              <a:rPr lang="en-US" altLang="zh-CN" dirty="0"/>
              <a:t>RNN</a:t>
            </a:r>
            <a:r>
              <a:rPr lang="zh-CN" altLang="en-US" dirty="0"/>
              <a:t>，用这样的模型是把一整句句子并行输入处理的，这样做是会丢失一定的词汇的顺序信息的，就是哪个单词在前哪个在后都是对句子的意思是有影响的，所以作者提出了用 </a:t>
            </a:r>
            <a:r>
              <a:rPr lang="en-US" altLang="zh-CN" dirty="0"/>
              <a:t>positional encoding</a:t>
            </a:r>
            <a:r>
              <a:rPr lang="zh-CN" altLang="en-US" dirty="0"/>
              <a:t>的方法来弥足这个不足。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151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Position encoding</a:t>
            </a:r>
            <a:r>
              <a:rPr lang="zh-CN" altLang="en-US" dirty="0"/>
              <a:t>的方法主要是当将输入的句子</a:t>
            </a:r>
            <a:r>
              <a:rPr lang="en-US" altLang="zh-CN" dirty="0"/>
              <a:t>embedding</a:t>
            </a:r>
            <a:r>
              <a:rPr lang="zh-CN" altLang="en-US" dirty="0"/>
              <a:t>成向量之后并不直接输入模型，而是给每个向量加上一个位置信息向量再输入模型。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作者用了这个公式确定要加上的位置信息向量，作者在论文中也没具体讲为什么是这样的公式，作者用这样的公式大致是因为这里用的三角函可以让不同位置的</a:t>
            </a:r>
            <a:r>
              <a:rPr lang="en-US" altLang="zh-CN" dirty="0"/>
              <a:t>PE</a:t>
            </a:r>
            <a:r>
              <a:rPr lang="zh-CN" altLang="en-US" dirty="0"/>
              <a:t>值相互线性表示，比如说在</a:t>
            </a:r>
            <a:r>
              <a:rPr lang="en-US" altLang="zh-CN" dirty="0"/>
              <a:t>A</a:t>
            </a:r>
            <a:r>
              <a:rPr lang="zh-CN" altLang="en-US" dirty="0"/>
              <a:t>点，</a:t>
            </a:r>
            <a:r>
              <a:rPr lang="en-US" altLang="zh-CN" dirty="0" err="1"/>
              <a:t>A+k</a:t>
            </a:r>
            <a:r>
              <a:rPr lang="zh-CN" altLang="en-US" dirty="0"/>
              <a:t>点的</a:t>
            </a:r>
            <a:r>
              <a:rPr lang="en-US" altLang="zh-CN" dirty="0"/>
              <a:t>PE</a:t>
            </a:r>
            <a:r>
              <a:rPr lang="zh-CN" altLang="en-US" dirty="0"/>
              <a:t>值就可以用</a:t>
            </a:r>
            <a:r>
              <a:rPr lang="en-US" altLang="zh-CN" dirty="0"/>
              <a:t>A</a:t>
            </a:r>
            <a:r>
              <a:rPr lang="zh-CN" altLang="en-US" dirty="0"/>
              <a:t>点的</a:t>
            </a:r>
            <a:r>
              <a:rPr lang="en-US" altLang="zh-CN" dirty="0"/>
              <a:t>PE</a:t>
            </a:r>
            <a:r>
              <a:rPr lang="zh-CN" altLang="en-US" dirty="0"/>
              <a:t>值线性表示。而且不是简单的距离远这个位置信息向量就相差大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307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我们在来看模型中的其他的一些小细节，模型的</a:t>
            </a:r>
            <a:r>
              <a:rPr lang="en-US" altLang="zh-CN" dirty="0"/>
              <a:t>self-attention</a:t>
            </a:r>
            <a:r>
              <a:rPr lang="zh-CN" altLang="en-US" dirty="0"/>
              <a:t>模块和前馈网络都用了残差网络的结构，把输入加到输出再传给下一层，关于残差网络之前也分享过就不介绍了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8322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好，讲了这么多我们可以来看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整体是怎么工作的，</a:t>
            </a:r>
            <a:r>
              <a:rPr lang="en-US" altLang="zh-CN" dirty="0"/>
              <a:t>Input </a:t>
            </a:r>
            <a:r>
              <a:rPr lang="zh-CN" altLang="en-US" dirty="0"/>
              <a:t>经过刚刚讲的一系列的</a:t>
            </a:r>
            <a:r>
              <a:rPr lang="en-US" altLang="zh-CN" dirty="0"/>
              <a:t>encoder</a:t>
            </a:r>
            <a:r>
              <a:rPr lang="zh-CN" altLang="en-US" dirty="0"/>
              <a:t>过程后，我们将最终生成的 </a:t>
            </a:r>
            <a:r>
              <a:rPr lang="en-US" altLang="zh-CN" dirty="0"/>
              <a:t>K </a:t>
            </a:r>
            <a:r>
              <a:rPr lang="zh-CN" altLang="en-US" dirty="0"/>
              <a:t>和 </a:t>
            </a:r>
            <a:r>
              <a:rPr lang="en-US" altLang="zh-CN" dirty="0"/>
              <a:t>V</a:t>
            </a:r>
            <a:r>
              <a:rPr lang="zh-CN" altLang="en-US" dirty="0"/>
              <a:t>矩阵传给</a:t>
            </a:r>
            <a:r>
              <a:rPr lang="en-US" altLang="zh-CN" dirty="0"/>
              <a:t>decoder</a:t>
            </a:r>
            <a:r>
              <a:rPr lang="zh-CN" altLang="en-US" dirty="0"/>
              <a:t>，然后</a:t>
            </a:r>
            <a:r>
              <a:rPr lang="en-US" altLang="zh-CN" dirty="0"/>
              <a:t>decoder</a:t>
            </a:r>
            <a:r>
              <a:rPr lang="zh-CN" altLang="en-US" dirty="0"/>
              <a:t>输出和之前的</a:t>
            </a:r>
            <a:r>
              <a:rPr lang="en-US" altLang="zh-CN" dirty="0"/>
              <a:t>RNN</a:t>
            </a:r>
            <a:r>
              <a:rPr lang="zh-CN" altLang="en-US" dirty="0"/>
              <a:t>模型一样也是一个词一个词的输出，把前面每次输出的值和</a:t>
            </a:r>
            <a:r>
              <a:rPr lang="en-US" altLang="zh-CN" dirty="0"/>
              <a:t>K,V</a:t>
            </a:r>
            <a:r>
              <a:rPr lang="zh-CN" altLang="en-US" dirty="0"/>
              <a:t>矩阵作为输入产设下一个词</a:t>
            </a:r>
            <a:r>
              <a:rPr lang="en-US" altLang="zh-CN" dirty="0"/>
              <a:t> </a:t>
            </a:r>
            <a:r>
              <a:rPr lang="zh-CN" altLang="en-US" dirty="0"/>
              <a:t>。论文中没有讲为什么是传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矩阵，我讲下我自己的理解，传</a:t>
            </a:r>
            <a:r>
              <a:rPr lang="en-US" altLang="zh-CN" dirty="0"/>
              <a:t>V</a:t>
            </a:r>
            <a:r>
              <a:rPr lang="zh-CN" altLang="en-US" dirty="0"/>
              <a:t>矩阵很好理解，因为从结构里面可以看到</a:t>
            </a:r>
            <a:r>
              <a:rPr lang="en-US" altLang="zh-CN" dirty="0"/>
              <a:t>V</a:t>
            </a:r>
            <a:r>
              <a:rPr lang="zh-CN" altLang="en-US" dirty="0"/>
              <a:t>矩阵没有做多少运算，主要保存的是词汇信息，而</a:t>
            </a:r>
            <a:r>
              <a:rPr lang="en-US" altLang="zh-CN" dirty="0"/>
              <a:t>k</a:t>
            </a:r>
            <a:r>
              <a:rPr lang="zh-CN" altLang="en-US" dirty="0"/>
              <a:t>矩阵隐含了大部分的</a:t>
            </a:r>
            <a:r>
              <a:rPr lang="en-US" altLang="zh-CN" dirty="0"/>
              <a:t>attention</a:t>
            </a:r>
            <a:r>
              <a:rPr lang="zh-CN" altLang="en-US" dirty="0"/>
              <a:t>信息，因为从计算过程来看调整</a:t>
            </a:r>
            <a:r>
              <a:rPr lang="en-US" altLang="zh-CN" dirty="0"/>
              <a:t>score</a:t>
            </a:r>
            <a:r>
              <a:rPr lang="zh-CN" altLang="en-US" dirty="0"/>
              <a:t>的过程更多的是调整这里</a:t>
            </a:r>
            <a:r>
              <a:rPr lang="en-US" altLang="zh-CN" dirty="0"/>
              <a:t>k</a:t>
            </a:r>
            <a:r>
              <a:rPr lang="zh-CN" altLang="en-US" dirty="0"/>
              <a:t>向量的值而不是</a:t>
            </a:r>
            <a:r>
              <a:rPr lang="en-US" altLang="zh-CN" dirty="0"/>
              <a:t>q</a:t>
            </a:r>
            <a:r>
              <a:rPr lang="zh-CN" altLang="en-US" dirty="0"/>
              <a:t>向量的值，也就是调整</a:t>
            </a:r>
            <a:r>
              <a:rPr lang="en-US" altLang="zh-CN" dirty="0"/>
              <a:t>k</a:t>
            </a:r>
            <a:r>
              <a:rPr lang="zh-CN" altLang="en-US" dirty="0"/>
              <a:t>矩阵的值。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70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为了解决这个问题，我们引入</a:t>
            </a:r>
            <a:r>
              <a:rPr lang="en-US" altLang="zh-CN" dirty="0"/>
              <a:t>attention</a:t>
            </a:r>
            <a:r>
              <a:rPr lang="zh-CN" altLang="en-US" dirty="0"/>
              <a:t>机制，如动画中所示，我们要将前面的所有</a:t>
            </a:r>
            <a:r>
              <a:rPr lang="en-US" altLang="zh-CN" dirty="0"/>
              <a:t>hidden state</a:t>
            </a:r>
            <a:r>
              <a:rPr lang="zh-CN" altLang="en-US" dirty="0"/>
              <a:t>都保存下来输入给</a:t>
            </a:r>
            <a:r>
              <a:rPr lang="en-US" altLang="zh-CN" dirty="0"/>
              <a:t>decoder</a:t>
            </a:r>
            <a:r>
              <a:rPr lang="zh-CN" altLang="en-US" dirty="0"/>
              <a:t>，</a:t>
            </a:r>
            <a:r>
              <a:rPr lang="en-US" altLang="zh-CN" dirty="0"/>
              <a:t>decoder</a:t>
            </a:r>
            <a:r>
              <a:rPr lang="zh-CN" altLang="en-US" dirty="0"/>
              <a:t>用</a:t>
            </a:r>
            <a:r>
              <a:rPr lang="en-US" altLang="zh-CN" dirty="0"/>
              <a:t>attention</a:t>
            </a:r>
            <a:r>
              <a:rPr lang="zh-CN" altLang="en-US" dirty="0"/>
              <a:t>机制先对这些</a:t>
            </a:r>
            <a:r>
              <a:rPr lang="en-US" altLang="zh-CN" dirty="0"/>
              <a:t>hidden state </a:t>
            </a:r>
            <a:r>
              <a:rPr lang="zh-CN" altLang="en-US" dirty="0"/>
              <a:t>处理再做下一步的解码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209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我们再看一个整个模型的内部结构图，这是一个两层的例子，</a:t>
            </a:r>
            <a:r>
              <a:rPr lang="en-US" altLang="zh-CN" dirty="0"/>
              <a:t>decoder</a:t>
            </a:r>
            <a:r>
              <a:rPr lang="zh-CN" altLang="en-US" dirty="0"/>
              <a:t>先对自己当前得到的内容做一个</a:t>
            </a:r>
            <a:r>
              <a:rPr lang="en-US" altLang="zh-CN" dirty="0"/>
              <a:t>self-attention</a:t>
            </a:r>
            <a:r>
              <a:rPr lang="zh-CN" altLang="en-US" dirty="0"/>
              <a:t>，然后取自己的</a:t>
            </a:r>
            <a:r>
              <a:rPr lang="en-US" altLang="zh-CN" dirty="0"/>
              <a:t>Q</a:t>
            </a:r>
            <a:r>
              <a:rPr lang="zh-CN" altLang="en-US" dirty="0"/>
              <a:t>矩阵与 </a:t>
            </a:r>
            <a:r>
              <a:rPr lang="en-US" altLang="zh-CN" dirty="0"/>
              <a:t>encoder</a:t>
            </a:r>
            <a:r>
              <a:rPr lang="zh-CN" altLang="en-US" dirty="0"/>
              <a:t>里面输出的</a:t>
            </a:r>
            <a:r>
              <a:rPr lang="en-US" altLang="zh-CN" dirty="0"/>
              <a:t>K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矩阵 输入到</a:t>
            </a:r>
            <a:r>
              <a:rPr lang="en-US" altLang="zh-CN" dirty="0"/>
              <a:t>decoder</a:t>
            </a:r>
            <a:r>
              <a:rPr lang="zh-CN" altLang="en-US" dirty="0"/>
              <a:t>的 之前讲过 </a:t>
            </a:r>
            <a:r>
              <a:rPr lang="en-US" altLang="zh-CN" dirty="0"/>
              <a:t>Encoder-decoder attention</a:t>
            </a:r>
            <a:r>
              <a:rPr lang="zh-CN" altLang="en-US" dirty="0"/>
              <a:t>模块是和</a:t>
            </a:r>
            <a:r>
              <a:rPr lang="en-US" altLang="zh-CN" dirty="0"/>
              <a:t>self-attention</a:t>
            </a:r>
            <a:r>
              <a:rPr lang="zh-CN" altLang="en-US" dirty="0"/>
              <a:t>的结构是一样的，只是输入的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/>
              <a:t>V</a:t>
            </a:r>
            <a:r>
              <a:rPr lang="zh-CN" altLang="en-US" dirty="0"/>
              <a:t>矩阵是从</a:t>
            </a:r>
            <a:r>
              <a:rPr lang="en-US" altLang="zh-CN" dirty="0"/>
              <a:t>encoder</a:t>
            </a:r>
            <a:r>
              <a:rPr lang="zh-CN" altLang="en-US" dirty="0"/>
              <a:t>里面取的。所以叫</a:t>
            </a:r>
            <a:r>
              <a:rPr lang="en-US" altLang="zh-CN" dirty="0"/>
              <a:t>encoder-decoder attention</a:t>
            </a:r>
            <a:r>
              <a:rPr lang="zh-CN" altLang="en-US" dirty="0"/>
              <a:t>，然后</a:t>
            </a:r>
            <a:r>
              <a:rPr lang="en-US" altLang="zh-CN" dirty="0"/>
              <a:t>decoder</a:t>
            </a:r>
            <a:r>
              <a:rPr lang="zh-CN" altLang="en-US" dirty="0"/>
              <a:t>后面的操作和</a:t>
            </a:r>
            <a:r>
              <a:rPr lang="en-US" altLang="zh-CN" dirty="0"/>
              <a:t>encoder</a:t>
            </a:r>
            <a:r>
              <a:rPr lang="zh-CN" altLang="en-US" dirty="0"/>
              <a:t>是完全一样的了。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06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这里有一个抽象一点的动画，这里再提一下之前我们忽略的</a:t>
            </a:r>
            <a:r>
              <a:rPr lang="en-US" altLang="zh-CN" dirty="0"/>
              <a:t>decoder</a:t>
            </a:r>
            <a:r>
              <a:rPr lang="zh-CN" altLang="en-US" dirty="0"/>
              <a:t>里面的</a:t>
            </a:r>
            <a:r>
              <a:rPr lang="en-US" altLang="zh-CN" dirty="0"/>
              <a:t>mask</a:t>
            </a:r>
            <a:r>
              <a:rPr lang="zh-CN" altLang="en-US" dirty="0"/>
              <a:t>操作，</a:t>
            </a:r>
            <a:r>
              <a:rPr lang="en-US" altLang="zh-CN" dirty="0"/>
              <a:t>mask</a:t>
            </a:r>
            <a:r>
              <a:rPr lang="zh-CN" altLang="en-US" dirty="0"/>
              <a:t>操作就是像这个动画里面演示的一样</a:t>
            </a:r>
            <a:r>
              <a:rPr lang="en-US" altLang="zh-CN" dirty="0"/>
              <a:t> decoding</a:t>
            </a:r>
            <a:r>
              <a:rPr lang="zh-CN" altLang="en-US" dirty="0"/>
              <a:t> 过程中的</a:t>
            </a:r>
            <a:r>
              <a:rPr lang="en-US" altLang="zh-CN" dirty="0"/>
              <a:t>self-attention</a:t>
            </a:r>
            <a:r>
              <a:rPr lang="zh-CN" altLang="en-US" dirty="0"/>
              <a:t>是只对前面已经输出的内容做</a:t>
            </a:r>
            <a:r>
              <a:rPr lang="en-US" altLang="zh-CN" dirty="0"/>
              <a:t>attention</a:t>
            </a:r>
            <a:r>
              <a:rPr lang="zh-CN" altLang="en-US" dirty="0"/>
              <a:t>，而不会对后面还没有出现的词汇做</a:t>
            </a:r>
            <a:r>
              <a:rPr lang="en-US" altLang="zh-CN" dirty="0"/>
              <a:t>attention</a:t>
            </a:r>
            <a:r>
              <a:rPr lang="zh-CN" altLang="en-US" dirty="0"/>
              <a:t>，（训练的时候是要这样做，</a:t>
            </a:r>
            <a:r>
              <a:rPr lang="en-US" altLang="zh-CN" dirty="0"/>
              <a:t>decoding</a:t>
            </a:r>
            <a:r>
              <a:rPr lang="zh-CN" altLang="en-US" dirty="0"/>
              <a:t>的时候一句话前面的单词不可能会主动和后面的单词关联，预测的时候时一组一组输入没有这个问题）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233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经过上面的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之后最后输出句子就是用最后一层对</a:t>
            </a:r>
            <a:r>
              <a:rPr lang="en-US" altLang="zh-CN" dirty="0"/>
              <a:t>decoder</a:t>
            </a:r>
            <a:r>
              <a:rPr lang="zh-CN" altLang="en-US" dirty="0"/>
              <a:t>的输出做线性计算，在</a:t>
            </a:r>
            <a:r>
              <a:rPr lang="en-US" altLang="zh-CN" dirty="0"/>
              <a:t>SoftMax</a:t>
            </a:r>
            <a:r>
              <a:rPr lang="zh-CN" altLang="en-US" dirty="0"/>
              <a:t>一下得到概率最大的单词输出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9964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这是作者用模型做的</a:t>
            </a:r>
            <a:r>
              <a:rPr lang="en-US" altLang="zh-CN" dirty="0"/>
              <a:t>WMT</a:t>
            </a:r>
            <a:r>
              <a:rPr lang="zh-CN" altLang="en-US" dirty="0"/>
              <a:t>的翻译。做了英德和英法两种，为了能够很好的发挥模型的并行性用了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r>
              <a:rPr lang="en-US" altLang="zh-CN" dirty="0"/>
              <a:t>GPU</a:t>
            </a:r>
            <a:r>
              <a:rPr lang="zh-CN" altLang="en-US" dirty="0"/>
              <a:t>，小的</a:t>
            </a:r>
            <a:r>
              <a:rPr lang="en-US" altLang="zh-CN" dirty="0"/>
              <a:t>base model</a:t>
            </a:r>
            <a:r>
              <a:rPr lang="zh-CN" altLang="en-US" dirty="0"/>
              <a:t>用了</a:t>
            </a:r>
            <a:r>
              <a:rPr lang="en-US" altLang="zh-CN" dirty="0"/>
              <a:t>12</a:t>
            </a:r>
            <a:r>
              <a:rPr lang="zh-CN" altLang="en-US" dirty="0"/>
              <a:t>个小时，大的</a:t>
            </a:r>
            <a:r>
              <a:rPr lang="en-US" altLang="zh-CN" dirty="0"/>
              <a:t>big model </a:t>
            </a:r>
            <a:r>
              <a:rPr lang="zh-CN" altLang="en-US" dirty="0"/>
              <a:t>用了</a:t>
            </a:r>
            <a:r>
              <a:rPr lang="en-US" altLang="zh-CN" dirty="0"/>
              <a:t>3.5</a:t>
            </a:r>
            <a:r>
              <a:rPr lang="zh-CN" altLang="en-US" dirty="0"/>
              <a:t>天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8854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 model big model </a:t>
            </a:r>
            <a:r>
              <a:rPr lang="zh-CN" altLang="en-US" dirty="0"/>
              <a:t>就只是超参数不一样，比如</a:t>
            </a:r>
            <a:r>
              <a:rPr lang="en-US" altLang="zh-CN" dirty="0"/>
              <a:t>head</a:t>
            </a:r>
            <a:r>
              <a:rPr lang="zh-CN" altLang="en-US" dirty="0"/>
              <a:t>个数啊，词汇向量的维度啊这些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510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最后和</a:t>
            </a:r>
            <a:r>
              <a:rPr lang="en-US" altLang="zh-CN" dirty="0"/>
              <a:t>RNN/CNN</a:t>
            </a:r>
            <a:r>
              <a:rPr lang="zh-CN" altLang="en-US" dirty="0"/>
              <a:t>做对比，得到的</a:t>
            </a:r>
            <a:r>
              <a:rPr lang="en-US" altLang="zh-CN" dirty="0"/>
              <a:t>bleu</a:t>
            </a:r>
            <a:r>
              <a:rPr lang="zh-CN" altLang="en-US" dirty="0"/>
              <a:t>分数都是要高一点，而且训练消耗的计算也比他们要少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19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我们看</a:t>
            </a:r>
            <a:r>
              <a:rPr lang="en-US" altLang="zh-CN" dirty="0"/>
              <a:t>attention</a:t>
            </a:r>
            <a:r>
              <a:rPr lang="zh-CN" altLang="en-US" dirty="0"/>
              <a:t>的细节，</a:t>
            </a:r>
            <a:r>
              <a:rPr lang="en-US" altLang="zh-CN" dirty="0"/>
              <a:t>Attention</a:t>
            </a:r>
            <a:r>
              <a:rPr lang="zh-CN" altLang="en-US" dirty="0"/>
              <a:t>机制就是将</a:t>
            </a:r>
            <a:r>
              <a:rPr lang="en-US" altLang="zh-CN" dirty="0"/>
              <a:t>decoder</a:t>
            </a:r>
            <a:r>
              <a:rPr lang="zh-CN" altLang="en-US" dirty="0"/>
              <a:t>的</a:t>
            </a:r>
            <a:r>
              <a:rPr lang="en-US" altLang="zh-CN" dirty="0"/>
              <a:t>hidden state </a:t>
            </a:r>
            <a:r>
              <a:rPr lang="zh-CN" altLang="en-US" dirty="0"/>
              <a:t>和与每一个</a:t>
            </a:r>
            <a:r>
              <a:rPr lang="en-US" altLang="zh-CN" dirty="0"/>
              <a:t>encoder</a:t>
            </a:r>
            <a:r>
              <a:rPr lang="zh-CN" altLang="en-US" dirty="0"/>
              <a:t>的</a:t>
            </a:r>
            <a:r>
              <a:rPr lang="en-US" altLang="zh-CN" dirty="0"/>
              <a:t>hidden state </a:t>
            </a:r>
            <a:r>
              <a:rPr lang="zh-CN" altLang="en-US" dirty="0"/>
              <a:t>的做一个匹配程度的分析，然后给出一个评分，这里评分的机制有很多，可以用一个小的网络也可以用线性计算，然后将这些</a:t>
            </a:r>
            <a:r>
              <a:rPr lang="en-US" altLang="zh-CN" dirty="0"/>
              <a:t>score</a:t>
            </a:r>
            <a:r>
              <a:rPr lang="zh-CN" altLang="en-US" dirty="0"/>
              <a:t> 用</a:t>
            </a:r>
            <a:r>
              <a:rPr lang="en-US" altLang="zh-CN" dirty="0" err="1"/>
              <a:t>softemax</a:t>
            </a:r>
            <a:r>
              <a:rPr lang="zh-CN" altLang="en-US" dirty="0"/>
              <a:t>归一化，再和相对应的</a:t>
            </a:r>
            <a:r>
              <a:rPr lang="en-US" altLang="zh-CN" dirty="0"/>
              <a:t>hi</a:t>
            </a:r>
            <a:r>
              <a:rPr lang="zh-CN" altLang="en-US" dirty="0"/>
              <a:t>相乘，再把所有的</a:t>
            </a:r>
            <a:r>
              <a:rPr lang="en-US" altLang="zh-CN" dirty="0"/>
              <a:t>hi</a:t>
            </a:r>
            <a:r>
              <a:rPr lang="zh-CN" altLang="en-US" dirty="0"/>
              <a:t>累加起来形成新的</a:t>
            </a:r>
            <a:r>
              <a:rPr lang="en-US" altLang="zh-CN" dirty="0"/>
              <a:t>hidden state</a:t>
            </a:r>
            <a:r>
              <a:rPr lang="zh-CN" altLang="en-US" dirty="0"/>
              <a:t>。也就是说，评分高的</a:t>
            </a:r>
            <a:r>
              <a:rPr lang="en-US" altLang="zh-CN" dirty="0"/>
              <a:t>hidden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所占的比重多，评分低的就占比少。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708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然后再来看下具体</a:t>
            </a:r>
            <a:r>
              <a:rPr lang="en-US" altLang="zh-CN" dirty="0"/>
              <a:t>decoder</a:t>
            </a:r>
            <a:r>
              <a:rPr lang="zh-CN" altLang="en-US" dirty="0"/>
              <a:t>的过程，先初始化一个</a:t>
            </a:r>
            <a:r>
              <a:rPr lang="en-US" altLang="zh-CN" dirty="0"/>
              <a:t>hidden state </a:t>
            </a:r>
            <a:r>
              <a:rPr lang="zh-CN" altLang="en-US" dirty="0"/>
              <a:t>和一个 </a:t>
            </a:r>
            <a:r>
              <a:rPr lang="en-US" altLang="zh-CN" dirty="0"/>
              <a:t>end </a:t>
            </a:r>
            <a:r>
              <a:rPr lang="zh-CN" altLang="en-US" dirty="0"/>
              <a:t>标记的向量作为输入，得到一个</a:t>
            </a:r>
            <a:r>
              <a:rPr lang="en-US" altLang="zh-CN" dirty="0"/>
              <a:t>hidden state: h4, </a:t>
            </a:r>
            <a:r>
              <a:rPr lang="zh-CN" altLang="en-US" dirty="0"/>
              <a:t>再把</a:t>
            </a:r>
            <a:r>
              <a:rPr lang="en-US" altLang="zh-CN" dirty="0"/>
              <a:t>h4 </a:t>
            </a:r>
            <a:r>
              <a:rPr lang="zh-CN" altLang="en-US" dirty="0"/>
              <a:t>和之前在</a:t>
            </a:r>
            <a:r>
              <a:rPr lang="en-US" altLang="zh-CN" dirty="0"/>
              <a:t>encoder</a:t>
            </a:r>
            <a:r>
              <a:rPr lang="zh-CN" altLang="en-US" dirty="0"/>
              <a:t>里面得到的所有隐藏状态</a:t>
            </a:r>
            <a:r>
              <a:rPr lang="en-US" altLang="zh-CN" dirty="0"/>
              <a:t>h1,h2,h3</a:t>
            </a:r>
            <a:r>
              <a:rPr lang="zh-CN" altLang="en-US" dirty="0"/>
              <a:t>做一个刚刚说的</a:t>
            </a:r>
            <a:r>
              <a:rPr lang="en-US" altLang="zh-CN" dirty="0"/>
              <a:t>attention</a:t>
            </a:r>
            <a:r>
              <a:rPr lang="zh-CN" altLang="en-US" dirty="0"/>
              <a:t>分析，得到最后的</a:t>
            </a:r>
            <a:r>
              <a:rPr lang="en-US" altLang="zh-CN" dirty="0"/>
              <a:t>C4,</a:t>
            </a:r>
            <a:r>
              <a:rPr lang="zh-CN" altLang="en-US" dirty="0"/>
              <a:t>然后将</a:t>
            </a:r>
            <a:r>
              <a:rPr lang="en-US" altLang="zh-CN" dirty="0"/>
              <a:t>C4</a:t>
            </a:r>
            <a:r>
              <a:rPr lang="zh-CN" altLang="en-US" dirty="0"/>
              <a:t>和</a:t>
            </a:r>
            <a:r>
              <a:rPr lang="en-US" altLang="zh-CN" dirty="0"/>
              <a:t>h4 </a:t>
            </a:r>
            <a:r>
              <a:rPr lang="zh-CN" altLang="en-US" dirty="0"/>
              <a:t>拼起来一起输入到一个前馈网络得到第一个词的输出。接下来就是将第一层的输出和得到的</a:t>
            </a:r>
            <a:r>
              <a:rPr lang="en-US" altLang="zh-CN" dirty="0"/>
              <a:t>h4,</a:t>
            </a:r>
            <a:r>
              <a:rPr lang="zh-CN" altLang="en-US" dirty="0"/>
              <a:t>作为下一层的输入，做同样的操作，一直这样继续下去直到输出</a:t>
            </a:r>
            <a:r>
              <a:rPr lang="en-US" altLang="zh-CN" dirty="0"/>
              <a:t>end </a:t>
            </a:r>
            <a:r>
              <a:rPr lang="zh-CN" altLang="en-US" dirty="0"/>
              <a:t>标记。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109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将翻译中</a:t>
            </a:r>
            <a:r>
              <a:rPr lang="en-US" altLang="zh-CN" dirty="0"/>
              <a:t>Attention</a:t>
            </a:r>
            <a:r>
              <a:rPr lang="zh-CN" altLang="en-US" dirty="0"/>
              <a:t>的具体情况可视化就是这样的一个结果，每个输出单词都有自己的</a:t>
            </a:r>
            <a:r>
              <a:rPr lang="en-US" altLang="zh-CN" dirty="0"/>
              <a:t>attention</a:t>
            </a:r>
            <a:r>
              <a:rPr lang="zh-CN" altLang="en-US" dirty="0"/>
              <a:t>对应输入句子中的不同的部分，也就较好的解决了前面末端词汇关联大前面词汇关联小的问题，每个输出都有自己的</a:t>
            </a:r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420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在大家对</a:t>
            </a:r>
            <a:r>
              <a:rPr lang="en-US" altLang="zh-CN" dirty="0"/>
              <a:t>attention </a:t>
            </a:r>
            <a:r>
              <a:rPr lang="zh-CN" altLang="en-US" dirty="0"/>
              <a:t>有一个大概的概念之后，我们来正式讲下这篇论文</a:t>
            </a:r>
            <a:r>
              <a:rPr lang="en-US" altLang="zh-CN" dirty="0"/>
              <a:t>,</a:t>
            </a:r>
            <a:r>
              <a:rPr lang="zh-CN" altLang="en-US" dirty="0"/>
              <a:t>论文作者提出了一个</a:t>
            </a:r>
            <a:r>
              <a:rPr lang="en-US" altLang="zh-CN" dirty="0"/>
              <a:t>Transformer </a:t>
            </a:r>
            <a:r>
              <a:rPr lang="zh-CN" altLang="en-US" dirty="0"/>
              <a:t>的模型，这个模型的特点主要在它是完全基于</a:t>
            </a:r>
            <a:r>
              <a:rPr lang="en-US" altLang="zh-CN" dirty="0"/>
              <a:t>attention</a:t>
            </a:r>
            <a:r>
              <a:rPr lang="zh-CN" altLang="en-US" dirty="0"/>
              <a:t>机制来做</a:t>
            </a:r>
            <a:r>
              <a:rPr lang="en-US" altLang="zh-CN" dirty="0"/>
              <a:t>NLP</a:t>
            </a:r>
            <a:r>
              <a:rPr lang="zh-CN" altLang="en-US" dirty="0"/>
              <a:t>，直接放弃了</a:t>
            </a:r>
            <a:r>
              <a:rPr lang="en-US" altLang="zh-CN" dirty="0"/>
              <a:t>RNN</a:t>
            </a:r>
            <a:r>
              <a:rPr lang="zh-CN" altLang="en-US" dirty="0"/>
              <a:t>和</a:t>
            </a:r>
            <a:r>
              <a:rPr lang="en-US" altLang="zh-CN" dirty="0"/>
              <a:t>CNN</a:t>
            </a:r>
            <a:r>
              <a:rPr lang="zh-CN" altLang="en-US" dirty="0"/>
              <a:t>，也就是为什么这篇论文叫</a:t>
            </a:r>
            <a:r>
              <a:rPr lang="en-US" altLang="zh-CN" dirty="0"/>
              <a:t>Attention Is All You Need</a:t>
            </a:r>
            <a:r>
              <a:rPr lang="zh-CN" altLang="en-US" dirty="0"/>
              <a:t>的原因。放弃了</a:t>
            </a:r>
            <a:r>
              <a:rPr lang="en-US" altLang="zh-CN" dirty="0"/>
              <a:t>RNN</a:t>
            </a:r>
            <a:r>
              <a:rPr lang="zh-CN" altLang="en-US" dirty="0"/>
              <a:t>之后有一个很大的好处就是整个模型在训练的时候有更好的并行性，训练时间可以大大减少，因为用</a:t>
            </a:r>
            <a:r>
              <a:rPr lang="en-US" altLang="zh-CN" dirty="0"/>
              <a:t>RNN</a:t>
            </a:r>
            <a:r>
              <a:rPr lang="zh-CN" altLang="en-US" dirty="0"/>
              <a:t>模型的时候在</a:t>
            </a:r>
            <a:r>
              <a:rPr lang="en-US" altLang="zh-CN" dirty="0"/>
              <a:t>encoder</a:t>
            </a:r>
            <a:r>
              <a:rPr lang="zh-CN" altLang="en-US" dirty="0"/>
              <a:t>里面单词都要一个一个顺序输入，而在如果用</a:t>
            </a:r>
            <a:r>
              <a:rPr lang="en-US" altLang="zh-CN" dirty="0"/>
              <a:t>Transformer</a:t>
            </a:r>
            <a:r>
              <a:rPr lang="zh-CN" altLang="en-US" dirty="0"/>
              <a:t>可以直接输入一句句子。这个模型看上去很复杂，其实相对于</a:t>
            </a:r>
            <a:r>
              <a:rPr lang="en-US" altLang="zh-CN" dirty="0"/>
              <a:t>RNN</a:t>
            </a:r>
            <a:r>
              <a:rPr lang="zh-CN" altLang="en-US" dirty="0"/>
              <a:t>，要更简单一点，下面我们一点一点讲。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11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这个模型同样有一个</a:t>
            </a:r>
            <a:r>
              <a:rPr lang="en-US" altLang="zh-CN" dirty="0"/>
              <a:t>encoders </a:t>
            </a:r>
            <a:r>
              <a:rPr lang="zh-CN" altLang="en-US" dirty="0"/>
              <a:t>和 </a:t>
            </a:r>
            <a:r>
              <a:rPr lang="en-US" altLang="zh-CN" dirty="0"/>
              <a:t>decoders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466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里面结构是将一堆</a:t>
            </a:r>
            <a:r>
              <a:rPr lang="en-US" altLang="zh-CN" dirty="0"/>
              <a:t>encoder</a:t>
            </a:r>
            <a:r>
              <a:rPr lang="zh-CN" altLang="en-US" dirty="0"/>
              <a:t>和</a:t>
            </a:r>
            <a:r>
              <a:rPr lang="en-US" altLang="zh-CN" dirty="0"/>
              <a:t>decoder</a:t>
            </a:r>
            <a:r>
              <a:rPr lang="zh-CN" altLang="en-US" dirty="0"/>
              <a:t>堆叠起来</a:t>
            </a:r>
            <a:r>
              <a:rPr lang="en-US" altLang="zh-CN" dirty="0"/>
              <a:t>,</a:t>
            </a:r>
            <a:r>
              <a:rPr lang="zh-CN" altLang="en-US" dirty="0"/>
              <a:t>论文里面用了</a:t>
            </a:r>
            <a:r>
              <a:rPr lang="en-US" altLang="zh-CN" dirty="0"/>
              <a:t>6</a:t>
            </a:r>
            <a:r>
              <a:rPr lang="zh-CN" altLang="en-US" dirty="0"/>
              <a:t>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D7FCB4-1581-452A-9B37-FE85EC2929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710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4CBD86-9ED6-42AA-A55E-390766500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C893B0-8730-4EB7-875F-C42087E19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1DA7A-2A16-4BF4-95E5-64968A107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5275B-39BA-440C-8071-D98DE1E1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94B3F0-EBFA-41BF-9D9E-00BED643C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58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B273BD-6807-4082-B86C-13696C248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F5B9C8-F195-4869-B03F-CD36442941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9CF415-7427-4ADC-B2DD-09AB0A642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EEE2C5-E639-4C1F-ACA7-BD49B0DD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650F39-12B8-4AF2-AA9F-74C9BABFE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5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4F68B8-1627-4194-A3F0-762779BCC8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C0B4D1-2427-4E98-9B0B-4048828A1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0016DF-008F-47D6-A4F5-D2471CD1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D2163F-35B6-4E1D-B912-1FE6FA8BD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31BED-07D7-4F28-A46C-D39B726BD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276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4918F-1140-4F01-80E2-82AE39368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5E5FEC-76F9-4C46-98B3-7C7046FC4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D3100C-B708-48E6-B7F1-1E890EDE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3A7369-FB97-476A-8AFD-CF90F5E4C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CE1157-DC7C-43A0-9FF6-69FE18A39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0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78C692-2BC9-48C4-AF0D-93959FB2D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70B660-5B85-4601-81A0-DA663B92B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0CEB9C-7A01-4C58-9D6A-C5F084A8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C6AE43-19F3-42F2-ABAF-10AB9DBED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8115C7-A582-4F3D-874C-6D15F20E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752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E237D-8E4E-4C74-A5AD-4FA8B5EB5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F6877-4C87-4749-88E2-8F2C8CD0EE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DBCE0D3-C7EB-4C37-9033-0F82BF5B4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413BD77-6E12-4323-9BAA-5A066EF2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1B7153-05B6-46B3-A8DA-4DCBD6BE8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D1987B-8543-4717-A4CE-70F19B0F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259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6ED09-0070-4D81-8DFA-148B8841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6F33BA-032E-451C-87F3-E100C7467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D42EED-715A-4BD1-BCD8-EBA69323C0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1A02E0-EA05-45E3-B7AC-87E55520A0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8CBDD98-408C-4DE5-A7B7-6AB05EF917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9F12727-0380-4211-9CF9-CCDB5B9C1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A0EA44-F6E0-4044-AAC6-5C5F1572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BF5A556-27E5-427B-A504-69A2C695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40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D5ECB-D301-4E98-84AC-F80D9AB8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93FC22F-D27B-4D7C-A224-A20B256A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08F745-6F42-4ACF-9C29-8698B12EB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A278330-FD85-400A-848C-CC2F3901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371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EC2F945-B4BE-4A02-9C2E-D2DF5334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9A3353F-5052-4BCF-B92F-13C4C0F69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F9EE9A-5CD0-4236-B6FF-00E5E30AC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15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77369F-1178-4150-B072-4F6C42458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3EECE3-C2D3-45E0-AFFA-377A16AA5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107C49-8709-411D-9B2A-0D0F4AE5A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9FE35C-D9C5-4540-94CF-2086D2AD6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8C5811-BEE7-448A-B55B-2BC4A1C90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E9E0-894E-4AB2-ADB5-FC5681C1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685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5B3DA-50FF-433E-A31F-321AE0B33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A88DCD2-7F0E-46FE-AC73-FF60B1074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888164-BE78-4BFC-BD2F-326D3A4EB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F43CB1-E566-4D49-BD25-AEC6900B3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91EF8C-8869-4BAF-8612-609866513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EE503-6424-4C1A-9BFF-15EB0F3E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897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2C7016B-ACA2-43C0-A4FA-28F7B134D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F76944-8B07-425E-AB12-A5CAC272D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B4AA5C-1D6F-4B40-8B9B-2F1C03CC6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601FE-8AD0-4F89-AE51-4276A50FA1A4}" type="datetimeFigureOut">
              <a:rPr lang="zh-CN" altLang="en-US" smtClean="0"/>
              <a:t>2019/8/24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6F457-8EDE-4550-8BC5-145D5DE596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64F928-3030-4530-B6EA-1899626816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4158D-A250-4186-98BA-1054728A27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54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D5EB4-095C-4E99-A873-56484C035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CD3CC5-6711-4350-96C2-6C80FC75CB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						</a:t>
            </a:r>
            <a:r>
              <a:rPr lang="zh-CN" altLang="en-US" dirty="0"/>
              <a:t>分享人：支广达</a:t>
            </a:r>
          </a:p>
        </p:txBody>
      </p:sp>
    </p:spTree>
    <p:extLst>
      <p:ext uri="{BB962C8B-B14F-4D97-AF65-F5344CB8AC3E}">
        <p14:creationId xmlns:p14="http://schemas.microsoft.com/office/powerpoint/2010/main" val="237694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709F-A69C-4F27-88F1-84B8880C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2669"/>
          </a:xfrm>
        </p:spPr>
        <p:txBody>
          <a:bodyPr/>
          <a:lstStyle/>
          <a:p>
            <a:r>
              <a:rPr lang="en-US" altLang="zh-CN" sz="2800" dirty="0"/>
              <a:t>A High-Level look of  Transformer Model</a:t>
            </a:r>
            <a:r>
              <a:rPr lang="zh-CN" altLang="en-US" sz="2800" dirty="0"/>
              <a:t>：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DD91804-6025-488A-9FA3-497CA8A1C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649" y="1597794"/>
            <a:ext cx="6683391" cy="4351338"/>
          </a:xfrm>
        </p:spPr>
      </p:pic>
    </p:spTree>
    <p:extLst>
      <p:ext uri="{BB962C8B-B14F-4D97-AF65-F5344CB8AC3E}">
        <p14:creationId xmlns:p14="http://schemas.microsoft.com/office/powerpoint/2010/main" val="1035813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709F-A69C-4F27-88F1-84B8880C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2669"/>
          </a:xfrm>
        </p:spPr>
        <p:txBody>
          <a:bodyPr/>
          <a:lstStyle/>
          <a:p>
            <a:r>
              <a:rPr lang="en-US" altLang="zh-CN" sz="2800" dirty="0"/>
              <a:t>A High-Level look of  Transformer Model</a:t>
            </a:r>
            <a:r>
              <a:rPr lang="zh-CN" altLang="en-US" sz="2800" dirty="0"/>
              <a:t>：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8516D09-B5DC-407D-8117-D15719E73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1878368"/>
            <a:ext cx="7543800" cy="3914775"/>
          </a:xfrm>
        </p:spPr>
      </p:pic>
    </p:spTree>
    <p:extLst>
      <p:ext uri="{BB962C8B-B14F-4D97-AF65-F5344CB8AC3E}">
        <p14:creationId xmlns:p14="http://schemas.microsoft.com/office/powerpoint/2010/main" val="345628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B24538-00FD-4141-9ACB-9CC737F93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963" y="1253331"/>
            <a:ext cx="6784074" cy="4351338"/>
          </a:xfrm>
        </p:spPr>
      </p:pic>
    </p:spTree>
    <p:extLst>
      <p:ext uri="{BB962C8B-B14F-4D97-AF65-F5344CB8AC3E}">
        <p14:creationId xmlns:p14="http://schemas.microsoft.com/office/powerpoint/2010/main" val="3569883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A69249D-F78E-4C5F-B32F-EC3029C94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791" y="1253331"/>
            <a:ext cx="7156286" cy="4351338"/>
          </a:xfrm>
        </p:spPr>
      </p:pic>
    </p:spTree>
    <p:extLst>
      <p:ext uri="{BB962C8B-B14F-4D97-AF65-F5344CB8AC3E}">
        <p14:creationId xmlns:p14="http://schemas.microsoft.com/office/powerpoint/2010/main" val="387420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709F-A69C-4F27-88F1-84B8880C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2669"/>
          </a:xfrm>
        </p:spPr>
        <p:txBody>
          <a:bodyPr/>
          <a:lstStyle/>
          <a:p>
            <a:r>
              <a:rPr lang="en-US" altLang="zh-CN" sz="2800" dirty="0"/>
              <a:t>A High-Level look of  Transformer Model</a:t>
            </a:r>
            <a:r>
              <a:rPr lang="zh-CN" altLang="en-US" sz="2800" dirty="0"/>
              <a:t>：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3BE73F-1453-4DDA-A367-50DBCE61E8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2" y="2672556"/>
            <a:ext cx="8372475" cy="2657475"/>
          </a:xfrm>
        </p:spPr>
      </p:pic>
    </p:spTree>
    <p:extLst>
      <p:ext uri="{BB962C8B-B14F-4D97-AF65-F5344CB8AC3E}">
        <p14:creationId xmlns:p14="http://schemas.microsoft.com/office/powerpoint/2010/main" val="3692988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B6C79-62FF-4819-A4C9-DC0A15057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2954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Self-Attention mechanism:</a:t>
            </a:r>
            <a:endParaRPr lang="zh-CN" altLang="en-US" sz="28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5F55E9D-E0DD-44AE-A902-74CDC4CC5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215" y="1572447"/>
            <a:ext cx="3807867" cy="3933825"/>
          </a:xfr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FCF47D5-AB2C-4486-8079-914E369C7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828" y="3010112"/>
            <a:ext cx="6235759" cy="284882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" panose="020B0604020202020204" pitchFamily="34" charset="0"/>
                <a:ea typeface="Helvetica" panose="020B0604020202020204" pitchFamily="34" charset="0"/>
              </a:rPr>
              <a:t>”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Arial Unicode MS"/>
                <a:ea typeface="Bitstream Vera Sans Mono"/>
              </a:rPr>
              <a:t>The animal didn't cross the street because it was too tired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ea typeface="Helvetica" panose="020B0604020202020204" pitchFamily="34" charset="0"/>
              </a:rPr>
              <a:t>”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69456B-1D3B-4D96-B23A-C7BA4A9AFB1A}"/>
              </a:ext>
            </a:extLst>
          </p:cNvPr>
          <p:cNvSpPr txBox="1"/>
          <p:nvPr/>
        </p:nvSpPr>
        <p:spPr>
          <a:xfrm>
            <a:off x="7325215" y="5596750"/>
            <a:ext cx="4231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Self-attention could yield more interpretable models</a:t>
            </a:r>
          </a:p>
        </p:txBody>
      </p:sp>
    </p:spTree>
    <p:extLst>
      <p:ext uri="{BB962C8B-B14F-4D97-AF65-F5344CB8AC3E}">
        <p14:creationId xmlns:p14="http://schemas.microsoft.com/office/powerpoint/2010/main" val="3824613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D8F45-942F-4523-96FF-DD0384297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Scaled Dot-Product Attention</a:t>
            </a:r>
            <a:r>
              <a:rPr lang="zh-CN" altLang="en-US" sz="2800" dirty="0"/>
              <a:t>：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B1503F20-74EF-406A-9084-2B59EDFBD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3" y="1523507"/>
            <a:ext cx="4153480" cy="4324954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DB45FF-6B37-4BE0-99CF-E33E723D88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20" y="2971509"/>
            <a:ext cx="4163006" cy="71447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CA2255D-7B63-4F1A-8D50-1CD06C3B95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813" y="3831020"/>
            <a:ext cx="2113017" cy="255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5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D6F37EE-E872-45DC-B105-890444520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607" y="1259846"/>
            <a:ext cx="7317828" cy="4338307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209BB05-4F1A-4CCA-8656-6B77FE68168D}"/>
              </a:ext>
            </a:extLst>
          </p:cNvPr>
          <p:cNvSpPr/>
          <p:nvPr/>
        </p:nvSpPr>
        <p:spPr>
          <a:xfrm>
            <a:off x="961697" y="5903389"/>
            <a:ext cx="10901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Multiplying </a:t>
            </a:r>
            <a:r>
              <a:rPr lang="en-US" altLang="zh-CN" sz="1400" b="0" i="0" dirty="0">
                <a:solidFill>
                  <a:srgbClr val="70BF41"/>
                </a:solidFill>
                <a:effectLst/>
                <a:latin typeface="Helvetica" panose="020B0604020202020204" pitchFamily="34" charset="0"/>
              </a:rPr>
              <a:t>x1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 by the </a:t>
            </a:r>
            <a:r>
              <a:rPr lang="en-US" altLang="zh-CN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WQ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 weight matrix produces </a:t>
            </a:r>
            <a:r>
              <a:rPr lang="en-US" altLang="zh-CN" sz="1400" b="0" i="0" dirty="0">
                <a:solidFill>
                  <a:srgbClr val="B36AE2"/>
                </a:solidFill>
                <a:effectLst/>
                <a:latin typeface="Helvetica" panose="020B0604020202020204" pitchFamily="34" charset="0"/>
              </a:rPr>
              <a:t>q1</a:t>
            </a:r>
            <a:r>
              <a:rPr lang="en-US" altLang="zh-CN" sz="1400" b="0" i="0" dirty="0">
                <a:solidFill>
                  <a:srgbClr val="666666"/>
                </a:solidFill>
                <a:effectLst/>
                <a:latin typeface="Helvetica" panose="020B0604020202020204" pitchFamily="34" charset="0"/>
              </a:rPr>
              <a:t>, the "query" vector associated with that word. We end up creating a "query", a "key", and a "value" projection of each word in the input sentence.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188839-3A1E-4431-A5C4-4C9A8526BFA8}"/>
              </a:ext>
            </a:extLst>
          </p:cNvPr>
          <p:cNvSpPr txBox="1"/>
          <p:nvPr/>
        </p:nvSpPr>
        <p:spPr>
          <a:xfrm>
            <a:off x="1091104" y="520262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Scaled Dot-Product Attention</a:t>
            </a:r>
            <a:r>
              <a:rPr lang="zh-CN" altLang="en-US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924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AB25198F-CE2A-41D4-A88B-D1BA06A5E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018" y="1477054"/>
            <a:ext cx="7550849" cy="394628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Scaled Dot-Product Attention</a:t>
            </a:r>
            <a:r>
              <a:rPr lang="zh-CN" altLang="en-US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  <a:cs typeface="+mj-cs"/>
              </a:rPr>
              <a:t>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73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80B9BA12-D5B2-4298-BD7B-AAD47C088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235" y="1486666"/>
            <a:ext cx="6909542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Scaled Dot-Product Attention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84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98385-9213-4EB1-A4A6-5A14CC148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Overview: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8076E7-63DE-4A07-85DF-C32BD3B9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0765"/>
            <a:ext cx="10515600" cy="5105400"/>
          </a:xfrm>
        </p:spPr>
        <p:txBody>
          <a:bodyPr>
            <a:normAutofit/>
          </a:bodyPr>
          <a:lstStyle/>
          <a:p>
            <a:r>
              <a:rPr lang="en-US" altLang="zh-CN" dirty="0"/>
              <a:t>Introduction:</a:t>
            </a:r>
          </a:p>
          <a:p>
            <a:pPr lvl="1"/>
            <a:r>
              <a:rPr lang="en-US" altLang="zh-CN" dirty="0"/>
              <a:t>Aim of Introduction of Attention and Transformer Model</a:t>
            </a:r>
          </a:p>
          <a:p>
            <a:pPr lvl="1"/>
            <a:r>
              <a:rPr lang="en-US" altLang="zh-CN" dirty="0"/>
              <a:t>A High-Level look of  Transformer Model</a:t>
            </a:r>
          </a:p>
          <a:p>
            <a:r>
              <a:rPr lang="en-US" altLang="zh-CN" dirty="0"/>
              <a:t>Encoder and Decoder in Detail </a:t>
            </a:r>
          </a:p>
          <a:p>
            <a:pPr lvl="1"/>
            <a:r>
              <a:rPr lang="en-US" altLang="zh-CN" dirty="0"/>
              <a:t>Scaled Dot-Product Attention</a:t>
            </a:r>
          </a:p>
          <a:p>
            <a:pPr lvl="1"/>
            <a:r>
              <a:rPr lang="en-US" altLang="zh-CN" dirty="0"/>
              <a:t>“Multi-head” attention</a:t>
            </a:r>
          </a:p>
          <a:p>
            <a:pPr lvl="1"/>
            <a:r>
              <a:rPr lang="en-US" altLang="zh-CN" dirty="0"/>
              <a:t>Positional Encoding</a:t>
            </a:r>
          </a:p>
          <a:p>
            <a:r>
              <a:rPr lang="en-US" altLang="zh-CN" dirty="0"/>
              <a:t>How encoder and decoder work together</a:t>
            </a:r>
          </a:p>
          <a:p>
            <a:pPr lvl="1"/>
            <a:r>
              <a:rPr lang="en-US" altLang="zh-CN" dirty="0"/>
              <a:t>Encoder-Decoder Attention </a:t>
            </a:r>
          </a:p>
          <a:p>
            <a:pPr lvl="1"/>
            <a:r>
              <a:rPr lang="en-US" altLang="zh-CN" dirty="0"/>
              <a:t>The Final Linear and SoftMax Layer</a:t>
            </a:r>
          </a:p>
          <a:p>
            <a:r>
              <a:rPr lang="en-US" altLang="zh-CN" dirty="0"/>
              <a:t>Results and Conclusion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9616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1CCC9DAD-26C8-4563-99CC-B8623AC57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847" y="1269125"/>
            <a:ext cx="5114305" cy="486054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Scaled Dot-Product Attention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591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AD176F9-DAB3-46DD-B644-BB517EDA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8" y="1266523"/>
            <a:ext cx="4153480" cy="432495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Scaled Dot-Product Attention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D9CC8-3533-42FC-B8CE-FD652F57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55" y="5426716"/>
            <a:ext cx="2934483" cy="5036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B77C353-DF5C-4079-B3EA-0DA097C2C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096" y="1521372"/>
            <a:ext cx="4009716" cy="45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7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AD176F9-DAB3-46DD-B644-BB517EDA1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8" y="1266523"/>
            <a:ext cx="4153480" cy="4324954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5004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Scaled Dot-Product Attention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3D9CC8-3533-42FC-B8CE-FD652F57B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455" y="5426716"/>
            <a:ext cx="2934483" cy="5036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1A8F97-E144-4FF2-B005-AF2B85D348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384" y="2341754"/>
            <a:ext cx="5563955" cy="217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09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975A10B-16C0-4280-8EDF-C39D6C3D9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43" y="1253331"/>
            <a:ext cx="3715013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526CE8-EDF8-468B-B7DC-1FE521226CC6}"/>
              </a:ext>
            </a:extLst>
          </p:cNvPr>
          <p:cNvSpPr txBox="1"/>
          <p:nvPr/>
        </p:nvSpPr>
        <p:spPr>
          <a:xfrm>
            <a:off x="838200" y="528145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Multi-Head Attention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B7FA5A75-4D96-415B-949E-59CE41031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57" y="1741734"/>
            <a:ext cx="41719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30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325B7F9-481F-4CDF-BE55-99A9EECA1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10" y="1702677"/>
            <a:ext cx="7048084" cy="3946142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F97E6-8415-4D6E-B8AC-A22218C3ECE3}"/>
              </a:ext>
            </a:extLst>
          </p:cNvPr>
          <p:cNvSpPr txBox="1"/>
          <p:nvPr/>
        </p:nvSpPr>
        <p:spPr>
          <a:xfrm>
            <a:off x="838200" y="528145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Multi-Head Attention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内容占位符 2">
            <a:extLst>
              <a:ext uri="{FF2B5EF4-FFF2-40B4-BE49-F238E27FC236}">
                <a16:creationId xmlns:a16="http://schemas.microsoft.com/office/drawing/2014/main" id="{61A39A93-DC0F-4D5E-AEF3-2EE9800D8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094" y="1426751"/>
            <a:ext cx="3715013" cy="43513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7697F7-91CC-471C-88E6-C5B08A6B9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64" y="5778089"/>
            <a:ext cx="2977872" cy="5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873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33C364-DCCD-4501-B2EC-BCA3F28DF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591" y="1820561"/>
            <a:ext cx="4171950" cy="3762375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BAF97E6-8415-4D6E-B8AC-A22218C3ECE3}"/>
              </a:ext>
            </a:extLst>
          </p:cNvPr>
          <p:cNvSpPr txBox="1"/>
          <p:nvPr/>
        </p:nvSpPr>
        <p:spPr>
          <a:xfrm>
            <a:off x="838200" y="528145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Multi-Head Attention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595AAE0-8BF6-4622-A27C-FA60F1C65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26" y="1828444"/>
            <a:ext cx="39814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87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BAF97E6-8415-4D6E-B8AC-A22218C3ECE3}"/>
              </a:ext>
            </a:extLst>
          </p:cNvPr>
          <p:cNvSpPr txBox="1"/>
          <p:nvPr/>
        </p:nvSpPr>
        <p:spPr>
          <a:xfrm>
            <a:off x="838200" y="52814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</a:rPr>
              <a:t>Positional Encoding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0EC5E21E-91DA-47FE-9A7E-1A0DD69EB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57" y="1239558"/>
            <a:ext cx="8114590" cy="4543267"/>
          </a:xfrm>
        </p:spPr>
      </p:pic>
    </p:spTree>
    <p:extLst>
      <p:ext uri="{BB962C8B-B14F-4D97-AF65-F5344CB8AC3E}">
        <p14:creationId xmlns:p14="http://schemas.microsoft.com/office/powerpoint/2010/main" val="2552283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6BB2766F-6ADB-4298-8BC2-9416C677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714" y="1494549"/>
            <a:ext cx="7890572" cy="4351338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25B849-17D4-44F4-832F-7B8B9DB52480}"/>
              </a:ext>
            </a:extLst>
          </p:cNvPr>
          <p:cNvSpPr txBox="1"/>
          <p:nvPr/>
        </p:nvSpPr>
        <p:spPr>
          <a:xfrm>
            <a:off x="838200" y="52814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</a:rPr>
              <a:t>Positional Encoding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911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0EFA83D-67E0-4CE1-B2CE-74F80BF7B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95" y="1500817"/>
            <a:ext cx="10140512" cy="297659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2309D5-8110-4B94-819C-4A9422179B29}"/>
              </a:ext>
            </a:extLst>
          </p:cNvPr>
          <p:cNvSpPr txBox="1"/>
          <p:nvPr/>
        </p:nvSpPr>
        <p:spPr>
          <a:xfrm>
            <a:off x="838200" y="52814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</a:rPr>
              <a:t>Positional Encoding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5185C7-2D97-443B-90DA-383B2EB5E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391" y="4760646"/>
            <a:ext cx="4239217" cy="10669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4086AC-D32B-4AD2-9D54-C6FCB4EE9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762" y="5976826"/>
            <a:ext cx="4429743" cy="2286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50249F-12E0-4E05-880C-E47504EA6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505" y="5916025"/>
            <a:ext cx="616213" cy="28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9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9A34BC7-DCD7-4855-95C6-50AAFF691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70" y="1548948"/>
            <a:ext cx="5184739" cy="3760104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E25B849-17D4-44F4-832F-7B8B9DB52480}"/>
              </a:ext>
            </a:extLst>
          </p:cNvPr>
          <p:cNvSpPr txBox="1"/>
          <p:nvPr/>
        </p:nvSpPr>
        <p:spPr>
          <a:xfrm>
            <a:off x="838200" y="528145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  <a:ea typeface="等线 Light" panose="02010600030101010101" pitchFamily="2" charset="-122"/>
              </a:rPr>
              <a:t>The Residuals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 Light" panose="020F0302020204030204"/>
                <a:ea typeface="等线 Light" panose="02010600030101010101" pitchFamily="2" charset="-122"/>
                <a:cs typeface="+mn-cs"/>
              </a:rPr>
              <a:t>：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5243826-A313-499F-A59F-B7F149E9F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2999"/>
            <a:ext cx="5506130" cy="51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4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2seq_6">
            <a:hlinkClick r:id="" action="ppaction://media"/>
            <a:extLst>
              <a:ext uri="{FF2B5EF4-FFF2-40B4-BE49-F238E27FC236}">
                <a16:creationId xmlns:a16="http://schemas.microsoft.com/office/drawing/2014/main" id="{BA8946AB-B549-4CF2-90FC-FBDAFD604A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9987" y="1253331"/>
            <a:ext cx="985202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CC3F661-D8E1-435B-AF34-6055A1CB4509}"/>
              </a:ext>
            </a:extLst>
          </p:cNvPr>
          <p:cNvSpPr txBox="1"/>
          <p:nvPr/>
        </p:nvSpPr>
        <p:spPr>
          <a:xfrm>
            <a:off x="1143000" y="550025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Bottleneck : Hard to deal with long sentences 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5F705A-3AA0-4377-B114-1814156B6339}"/>
              </a:ext>
            </a:extLst>
          </p:cNvPr>
          <p:cNvSpPr txBox="1"/>
          <p:nvPr/>
        </p:nvSpPr>
        <p:spPr>
          <a:xfrm>
            <a:off x="708413" y="465193"/>
            <a:ext cx="5698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Review of Seq2Seq Model 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99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2EDFC9-5AAD-4B4B-B299-BDDF384B2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732" y="1344777"/>
            <a:ext cx="7920536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D09ED17-DA2B-4146-8C1F-A1AC083BE85C}"/>
              </a:ext>
            </a:extLst>
          </p:cNvPr>
          <p:cNvSpPr txBox="1"/>
          <p:nvPr/>
        </p:nvSpPr>
        <p:spPr>
          <a:xfrm>
            <a:off x="764628" y="460646"/>
            <a:ext cx="6928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How encoder and decoder work together</a:t>
            </a:r>
            <a:r>
              <a:rPr lang="zh-CN" altLang="en-US" sz="2800" dirty="0">
                <a:latin typeface="+mj-lt"/>
              </a:rPr>
              <a:t>：</a:t>
            </a:r>
            <a:endParaRPr lang="en-US" altLang="zh-CN" sz="2800" dirty="0">
              <a:latin typeface="+mj-lt"/>
            </a:endParaRPr>
          </a:p>
          <a:p>
            <a:endParaRPr lang="zh-CN" altLang="en-US" sz="2800" dirty="0">
              <a:latin typeface="+mj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E69A9B-40A1-417E-AAE6-EECF62B29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14" y="1235225"/>
            <a:ext cx="5008972" cy="476043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34991163-BD25-4C24-AD34-11D7F3F4D245}"/>
              </a:ext>
            </a:extLst>
          </p:cNvPr>
          <p:cNvSpPr/>
          <p:nvPr/>
        </p:nvSpPr>
        <p:spPr>
          <a:xfrm>
            <a:off x="5257800" y="3373821"/>
            <a:ext cx="2735317" cy="4099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35C6420-5560-4541-A81C-0687FDE0DBF0}"/>
              </a:ext>
            </a:extLst>
          </p:cNvPr>
          <p:cNvSpPr/>
          <p:nvPr/>
        </p:nvSpPr>
        <p:spPr>
          <a:xfrm>
            <a:off x="5257800" y="4193628"/>
            <a:ext cx="2829910" cy="3074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C342EC9-111C-49FF-B357-6B12DD7C5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60" y="1266523"/>
            <a:ext cx="4153480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2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49D4AF7-5B08-4DAC-B173-507515E54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135" y="1920463"/>
            <a:ext cx="6051243" cy="3438304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16F1B5-9094-46FF-800B-206CE0B22D87}"/>
              </a:ext>
            </a:extLst>
          </p:cNvPr>
          <p:cNvSpPr txBox="1"/>
          <p:nvPr/>
        </p:nvSpPr>
        <p:spPr>
          <a:xfrm>
            <a:off x="764628" y="460646"/>
            <a:ext cx="6928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How encoder and decoder work together</a:t>
            </a:r>
            <a:r>
              <a:rPr lang="zh-CN" altLang="en-US" sz="2800" dirty="0">
                <a:latin typeface="+mj-lt"/>
              </a:rPr>
              <a:t>：</a:t>
            </a:r>
            <a:endParaRPr lang="en-US" altLang="zh-CN" sz="2800" dirty="0">
              <a:latin typeface="+mj-lt"/>
            </a:endParaRPr>
          </a:p>
          <a:p>
            <a:endParaRPr lang="zh-CN" altLang="en-US" sz="2800" dirty="0">
              <a:latin typeface="+mj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480B28-2DD2-4E59-B6FD-ABD35926C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5" y="1055716"/>
            <a:ext cx="4697630" cy="487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90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1B78EA1-850E-45D4-ACE1-84055FAAD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2374"/>
            <a:ext cx="4920240" cy="4351338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A0A5F7-D29F-4670-96D5-ADC88EFB6EB6}"/>
              </a:ext>
            </a:extLst>
          </p:cNvPr>
          <p:cNvSpPr txBox="1"/>
          <p:nvPr/>
        </p:nvSpPr>
        <p:spPr>
          <a:xfrm>
            <a:off x="764628" y="460646"/>
            <a:ext cx="692850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How encoder and decoder work together</a:t>
            </a:r>
            <a:r>
              <a:rPr lang="zh-CN" altLang="en-US" sz="2800" dirty="0">
                <a:latin typeface="+mj-lt"/>
              </a:rPr>
              <a:t>：</a:t>
            </a:r>
            <a:endParaRPr lang="en-US" altLang="zh-CN" sz="2800" dirty="0">
              <a:latin typeface="+mj-lt"/>
            </a:endParaRPr>
          </a:p>
          <a:p>
            <a:endParaRPr lang="zh-CN" altLang="en-US" sz="2800" dirty="0">
              <a:latin typeface="+mj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21A332-0B89-4106-A2D7-FA0BD8A25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60" y="3100649"/>
            <a:ext cx="4204235" cy="14491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10E74E5-76F3-4789-AF30-E327E6BEF87C}"/>
              </a:ext>
            </a:extLst>
          </p:cNvPr>
          <p:cNvSpPr txBox="1"/>
          <p:nvPr/>
        </p:nvSpPr>
        <p:spPr>
          <a:xfrm>
            <a:off x="1648264" y="5087390"/>
            <a:ext cx="3321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Masked Decoder Self-Attention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94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73E1FA-2FBC-4F98-9912-B93D3555A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404" y="908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The Final Linear and SoftMax Layer</a:t>
            </a:r>
            <a:r>
              <a:rPr lang="zh-CN" altLang="en-US" sz="2800" dirty="0"/>
              <a:t>：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B34C6C9-175B-4DA0-BE5C-8F1BB0D8F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00846"/>
            <a:ext cx="7346408" cy="4742618"/>
          </a:xfrm>
        </p:spPr>
      </p:pic>
    </p:spTree>
    <p:extLst>
      <p:ext uri="{BB962C8B-B14F-4D97-AF65-F5344CB8AC3E}">
        <p14:creationId xmlns:p14="http://schemas.microsoft.com/office/powerpoint/2010/main" val="2030919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2AEA99-02BE-4A16-B63B-162CF43A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5276" y="1282121"/>
            <a:ext cx="10515600" cy="56973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 Data</a:t>
            </a:r>
          </a:p>
          <a:p>
            <a:pPr lvl="1"/>
            <a:r>
              <a:rPr lang="en-US" altLang="zh-CN" dirty="0"/>
              <a:t>WMT2014 English-German : 4.5 million sentence pairs</a:t>
            </a:r>
          </a:p>
          <a:p>
            <a:pPr lvl="1"/>
            <a:r>
              <a:rPr lang="en-US" altLang="zh-CN" dirty="0"/>
              <a:t>WMT2014 English-French : 36 million sentences</a:t>
            </a:r>
          </a:p>
          <a:p>
            <a:r>
              <a:rPr lang="en-US" altLang="zh-CN" dirty="0"/>
              <a:t>Hardware and Schedule</a:t>
            </a:r>
          </a:p>
          <a:p>
            <a:pPr lvl="1"/>
            <a:r>
              <a:rPr lang="en-US" altLang="zh-CN" dirty="0"/>
              <a:t>8 NVIDIA P100 GPUs</a:t>
            </a:r>
          </a:p>
          <a:p>
            <a:pPr lvl="1"/>
            <a:r>
              <a:rPr lang="en-US" altLang="zh-CN" dirty="0"/>
              <a:t>Base model : 100,000 steps or 12 hours</a:t>
            </a:r>
          </a:p>
          <a:p>
            <a:pPr lvl="1"/>
            <a:r>
              <a:rPr lang="en-US" altLang="zh-CN" dirty="0"/>
              <a:t>Big model : 300,000 steps (3.5 days)</a:t>
            </a:r>
          </a:p>
          <a:p>
            <a:r>
              <a:rPr lang="en-US" altLang="zh-CN" dirty="0"/>
              <a:t> Optimizer : Adam</a:t>
            </a:r>
          </a:p>
          <a:p>
            <a:pPr lvl="1"/>
            <a:r>
              <a:rPr lang="en-US" altLang="zh-CN" dirty="0"/>
              <a:t>Warm up, and then decrease learning rate.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BDA921-16D3-4201-8100-033E8E4D3785}"/>
              </a:ext>
            </a:extLst>
          </p:cNvPr>
          <p:cNvSpPr txBox="1"/>
          <p:nvPr/>
        </p:nvSpPr>
        <p:spPr>
          <a:xfrm>
            <a:off x="789709" y="588316"/>
            <a:ext cx="626165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dirty="0">
                <a:solidFill>
                  <a:prstClr val="black"/>
                </a:solidFill>
                <a:latin typeface="等线 Light" panose="020F0302020204030204"/>
              </a:rPr>
              <a:t>Experiment- sequence to sequence task: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465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0F36B67-64A7-4A81-A5AF-6927F567B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39" y="1357858"/>
            <a:ext cx="7758117" cy="5068487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195CCF4-172C-43BA-B92A-FF450600EABF}"/>
              </a:ext>
            </a:extLst>
          </p:cNvPr>
          <p:cNvSpPr txBox="1"/>
          <p:nvPr/>
        </p:nvSpPr>
        <p:spPr>
          <a:xfrm>
            <a:off x="723207" y="1870363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Base model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ECB6F6-8384-4793-B316-4026E75D9CB8}"/>
              </a:ext>
            </a:extLst>
          </p:cNvPr>
          <p:cNvSpPr txBox="1"/>
          <p:nvPr/>
        </p:nvSpPr>
        <p:spPr>
          <a:xfrm>
            <a:off x="867478" y="593528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Big model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7AFE0E-CD24-4298-86F8-20CCF0B0C1F0}"/>
              </a:ext>
            </a:extLst>
          </p:cNvPr>
          <p:cNvSpPr txBox="1"/>
          <p:nvPr/>
        </p:nvSpPr>
        <p:spPr>
          <a:xfrm>
            <a:off x="349133" y="553381"/>
            <a:ext cx="12610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Experiment – Changing the parameters in Transformer :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7645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F30FD-93B4-494F-876C-F47F53402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846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Machine Translation Results : WMT-14</a:t>
            </a:r>
            <a:endParaRPr lang="zh-CN" altLang="en-US" sz="2800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0747D05-4835-40A5-A1AB-FF5A193CB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4" y="1670858"/>
            <a:ext cx="10289351" cy="4506105"/>
          </a:xfrm>
        </p:spPr>
      </p:pic>
    </p:spTree>
    <p:extLst>
      <p:ext uri="{BB962C8B-B14F-4D97-AF65-F5344CB8AC3E}">
        <p14:creationId xmlns:p14="http://schemas.microsoft.com/office/powerpoint/2010/main" val="1034415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C4C3FB7-71A2-4494-B148-455405F8AB34}"/>
              </a:ext>
            </a:extLst>
          </p:cNvPr>
          <p:cNvSpPr txBox="1"/>
          <p:nvPr/>
        </p:nvSpPr>
        <p:spPr>
          <a:xfrm flipH="1">
            <a:off x="2306782" y="2801389"/>
            <a:ext cx="8109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/>
              <a:t>Thank  you for your attention 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4051530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2seq_7">
            <a:hlinkClick r:id="" action="ppaction://media"/>
            <a:extLst>
              <a:ext uri="{FF2B5EF4-FFF2-40B4-BE49-F238E27FC236}">
                <a16:creationId xmlns:a16="http://schemas.microsoft.com/office/drawing/2014/main" id="{4C1C2702-B6BC-4B47-B1D5-E99DBADC76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2890" y="1141649"/>
            <a:ext cx="9921875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53F962-A4C1-4158-BF25-5308F7AD364C}"/>
              </a:ext>
            </a:extLst>
          </p:cNvPr>
          <p:cNvSpPr txBox="1"/>
          <p:nvPr/>
        </p:nvSpPr>
        <p:spPr>
          <a:xfrm>
            <a:off x="721175" y="433137"/>
            <a:ext cx="5582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Attention Based: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900654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ention_process">
            <a:hlinkClick r:id="" action="ppaction://media"/>
            <a:extLst>
              <a:ext uri="{FF2B5EF4-FFF2-40B4-BE49-F238E27FC236}">
                <a16:creationId xmlns:a16="http://schemas.microsoft.com/office/drawing/2014/main" id="{F93C49F1-5050-4FAE-8D87-CF479689C6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2152" y="1253331"/>
            <a:ext cx="9779970" cy="4824276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703FD-D849-412A-B537-A3F3E8BC6D7C}"/>
              </a:ext>
            </a:extLst>
          </p:cNvPr>
          <p:cNvSpPr txBox="1"/>
          <p:nvPr/>
        </p:nvSpPr>
        <p:spPr>
          <a:xfrm>
            <a:off x="972152" y="404262"/>
            <a:ext cx="2861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Calculate Scores :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6641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ttention_tensor_dance">
            <a:hlinkClick r:id="" action="ppaction://media"/>
            <a:extLst>
              <a:ext uri="{FF2B5EF4-FFF2-40B4-BE49-F238E27FC236}">
                <a16:creationId xmlns:a16="http://schemas.microsoft.com/office/drawing/2014/main" id="{D354C958-CCA7-4BA8-8E02-5C34E34201B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0352" y="1371340"/>
            <a:ext cx="8485715" cy="435133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E3C0BB-1D84-4A08-8EA5-41AAC278BF8A}"/>
              </a:ext>
            </a:extLst>
          </p:cNvPr>
          <p:cNvSpPr txBox="1"/>
          <p:nvPr/>
        </p:nvSpPr>
        <p:spPr>
          <a:xfrm>
            <a:off x="741145" y="442762"/>
            <a:ext cx="3169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Details of decoder :</a:t>
            </a:r>
            <a:endParaRPr lang="zh-CN" alt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50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q2seq_9">
            <a:hlinkClick r:id="" action="ppaction://media"/>
            <a:extLst>
              <a:ext uri="{FF2B5EF4-FFF2-40B4-BE49-F238E27FC236}">
                <a16:creationId xmlns:a16="http://schemas.microsoft.com/office/drawing/2014/main" id="{AA90993C-2E45-4BA9-9703-63B818BE2A5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9536" y="1141463"/>
            <a:ext cx="9996488" cy="4351338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D0CA39-49A1-482A-901A-6A9837771806}"/>
              </a:ext>
            </a:extLst>
          </p:cNvPr>
          <p:cNvSpPr txBox="1"/>
          <p:nvPr/>
        </p:nvSpPr>
        <p:spPr>
          <a:xfrm>
            <a:off x="559536" y="452387"/>
            <a:ext cx="3665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+mj-lt"/>
              </a:rPr>
              <a:t>Result of attention :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453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98A3FE-48FE-4937-9A6C-8A8D7D61C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89" y="24962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Attention is all you need : Transformer-model</a:t>
            </a: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1E5061-6AD2-4A57-8887-D19662179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121" y="1062049"/>
            <a:ext cx="4844007" cy="50224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8059BFC-C048-48CF-BB1C-B400CF0BF73A}"/>
              </a:ext>
            </a:extLst>
          </p:cNvPr>
          <p:cNvSpPr txBox="1"/>
          <p:nvPr/>
        </p:nvSpPr>
        <p:spPr>
          <a:xfrm>
            <a:off x="5710989" y="2501068"/>
            <a:ext cx="67539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400" dirty="0"/>
              <a:t>Based solely on attention mechanisms</a:t>
            </a:r>
          </a:p>
          <a:p>
            <a:endParaRPr lang="en-US" altLang="zh-CN" sz="2400" dirty="0"/>
          </a:p>
          <a:p>
            <a:r>
              <a:rPr lang="en-US" altLang="zh-CN" sz="2400" dirty="0"/>
              <a:t>2. Dispense with RNN\CNN</a:t>
            </a:r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r>
              <a:rPr lang="en-US" altLang="zh-CN" sz="2400" dirty="0"/>
              <a:t>3. More parallelizable and requiring significantly less time to train.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2005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709F-A69C-4F27-88F1-84B8880C4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32669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A High-Level look of  Transformer Model</a:t>
            </a:r>
            <a:r>
              <a:rPr lang="zh-CN" altLang="en-US" sz="2800" dirty="0"/>
              <a:t>：</a:t>
            </a:r>
            <a:br>
              <a:rPr lang="en-US" altLang="zh-CN" sz="2800" dirty="0"/>
            </a:br>
            <a:endParaRPr lang="zh-CN" altLang="en-US" sz="28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7572878F-BCD5-4749-8FA2-6E761E3C2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291" y="1597794"/>
            <a:ext cx="6940108" cy="4351338"/>
          </a:xfrm>
        </p:spPr>
      </p:pic>
    </p:spTree>
    <p:extLst>
      <p:ext uri="{BB962C8B-B14F-4D97-AF65-F5344CB8AC3E}">
        <p14:creationId xmlns:p14="http://schemas.microsoft.com/office/powerpoint/2010/main" val="3275954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8980</TotalTime>
  <Words>2851</Words>
  <Application>Microsoft Office PowerPoint</Application>
  <PresentationFormat>宽屏</PresentationFormat>
  <Paragraphs>139</Paragraphs>
  <Slides>37</Slides>
  <Notes>35</Notes>
  <HiddenSlides>0</HiddenSlides>
  <MMClips>5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Arial Unicode MS</vt:lpstr>
      <vt:lpstr>等线</vt:lpstr>
      <vt:lpstr>等线 Light</vt:lpstr>
      <vt:lpstr>Arial</vt:lpstr>
      <vt:lpstr>Helvetica</vt:lpstr>
      <vt:lpstr>Office 主题​​</vt:lpstr>
      <vt:lpstr>Attention Is All You Need</vt:lpstr>
      <vt:lpstr>Overview: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Attention is all you need : Transformer-model </vt:lpstr>
      <vt:lpstr>A High-Level look of  Transformer Model： </vt:lpstr>
      <vt:lpstr>A High-Level look of  Transformer Model： </vt:lpstr>
      <vt:lpstr>A High-Level look of  Transformer Model： </vt:lpstr>
      <vt:lpstr>PowerPoint 演示文稿</vt:lpstr>
      <vt:lpstr>PowerPoint 演示文稿</vt:lpstr>
      <vt:lpstr>A High-Level look of  Transformer Model： </vt:lpstr>
      <vt:lpstr>Self-Attention mechanism:</vt:lpstr>
      <vt:lpstr>Scaled Dot-Product Attention：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Final Linear and SoftMax Layer：</vt:lpstr>
      <vt:lpstr>PowerPoint 演示文稿</vt:lpstr>
      <vt:lpstr>PowerPoint 演示文稿</vt:lpstr>
      <vt:lpstr>Machine Translation Results : WMT-14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 Is All You Need</dc:title>
  <dc:creator>支 广达</dc:creator>
  <cp:lastModifiedBy>支 广达</cp:lastModifiedBy>
  <cp:revision>138</cp:revision>
  <dcterms:created xsi:type="dcterms:W3CDTF">2019-08-17T13:10:07Z</dcterms:created>
  <dcterms:modified xsi:type="dcterms:W3CDTF">2019-08-24T05:21:48Z</dcterms:modified>
</cp:coreProperties>
</file>